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33"/>
  </p:notesMasterIdLst>
  <p:handoutMasterIdLst>
    <p:handoutMasterId r:id="rId34"/>
  </p:handoutMasterIdLst>
  <p:sldIdLst>
    <p:sldId id="256" r:id="rId3"/>
    <p:sldId id="391" r:id="rId4"/>
    <p:sldId id="390" r:id="rId5"/>
    <p:sldId id="387" r:id="rId6"/>
    <p:sldId id="383" r:id="rId7"/>
    <p:sldId id="388" r:id="rId8"/>
    <p:sldId id="389" r:id="rId9"/>
    <p:sldId id="324" r:id="rId10"/>
    <p:sldId id="394" r:id="rId11"/>
    <p:sldId id="396" r:id="rId12"/>
    <p:sldId id="397" r:id="rId13"/>
    <p:sldId id="399" r:id="rId14"/>
    <p:sldId id="398" r:id="rId15"/>
    <p:sldId id="392" r:id="rId16"/>
    <p:sldId id="393" r:id="rId17"/>
    <p:sldId id="395" r:id="rId18"/>
    <p:sldId id="401" r:id="rId19"/>
    <p:sldId id="402" r:id="rId20"/>
    <p:sldId id="400" r:id="rId21"/>
    <p:sldId id="405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342" r:id="rId30"/>
    <p:sldId id="275" r:id="rId31"/>
    <p:sldId id="277" r:id="rId32"/>
  </p:sldIdLst>
  <p:sldSz cx="10691813" cy="7559675"/>
  <p:notesSz cx="6797675" cy="9926638"/>
  <p:embeddedFontLst>
    <p:embeddedFont>
      <p:font typeface="Times" panose="020206030504050203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80" d="100"/>
          <a:sy n="80" d="100"/>
        </p:scale>
        <p:origin x="-780" y="-7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greentouch.org/index.php?page=hom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greentouch.org/index.php?page=home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593378" y="35421"/>
            <a:ext cx="10691813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Designing Multi-User MIMO </a:t>
            </a:r>
            <a:r>
              <a:rPr lang="en-US" sz="3800" b="1" dirty="0" smtClean="0"/>
              <a:t/>
            </a:r>
            <a:br>
              <a:rPr lang="en-US" sz="3800" b="1" dirty="0" smtClean="0"/>
            </a:br>
            <a:r>
              <a:rPr lang="en-US" sz="3800" b="1" dirty="0" smtClean="0"/>
              <a:t>for </a:t>
            </a:r>
            <a:r>
              <a:rPr lang="en-US" sz="3800" b="1" dirty="0"/>
              <a:t>Energy Efficiency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457474" y="2555701"/>
            <a:ext cx="8928992" cy="4248472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400" b="1" dirty="0"/>
              <a:t>Emil </a:t>
            </a:r>
            <a:r>
              <a:rPr lang="sv-SE" sz="2400" b="1" dirty="0" smtClean="0"/>
              <a:t>Björnson</a:t>
            </a:r>
            <a:r>
              <a:rPr lang="sv-SE" sz="2400" baseline="30000" dirty="0" smtClean="0"/>
              <a:t>‡*</a:t>
            </a:r>
            <a:endParaRPr lang="sv-SE" sz="2400" dirty="0"/>
          </a:p>
          <a:p>
            <a:pPr marL="0" indent="0" algn="ctr">
              <a:spcAft>
                <a:spcPts val="600"/>
              </a:spcAft>
              <a:buNone/>
            </a:pP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en-US" sz="2000" dirty="0" smtClean="0"/>
              <a:t>Joint work with</a:t>
            </a:r>
            <a:r>
              <a:rPr lang="sv-SE" sz="2000" dirty="0" smtClean="0"/>
              <a:t>: </a:t>
            </a:r>
            <a:br>
              <a:rPr lang="sv-SE" sz="2000" dirty="0" smtClean="0"/>
            </a:br>
            <a:r>
              <a:rPr lang="sv-SE" sz="2000" dirty="0" smtClean="0"/>
              <a:t>Luca </a:t>
            </a:r>
            <a:r>
              <a:rPr lang="sv-SE" sz="2000" dirty="0" err="1" smtClean="0"/>
              <a:t>Sanguinetti</a:t>
            </a:r>
            <a:r>
              <a:rPr lang="sv-SE" sz="2000" baseline="30000" dirty="0" smtClean="0"/>
              <a:t>‡§</a:t>
            </a:r>
            <a:r>
              <a:rPr lang="sv-SE" sz="2000" dirty="0" smtClean="0"/>
              <a:t>, Jakob Hoydis</a:t>
            </a:r>
            <a:r>
              <a:rPr lang="sv-SE" sz="2000" baseline="30000" dirty="0" smtClean="0"/>
              <a:t>†</a:t>
            </a:r>
            <a:r>
              <a:rPr lang="sv-SE" sz="2000" dirty="0" smtClean="0"/>
              <a:t>, and </a:t>
            </a:r>
            <a:r>
              <a:rPr lang="sv-SE" sz="2000" dirty="0" err="1" smtClean="0"/>
              <a:t>Mérouane</a:t>
            </a:r>
            <a:r>
              <a:rPr lang="sv-SE" sz="2000" dirty="0" smtClean="0"/>
              <a:t> </a:t>
            </a:r>
            <a:r>
              <a:rPr lang="sv-SE" sz="2000" dirty="0" err="1" smtClean="0"/>
              <a:t>Debbah</a:t>
            </a:r>
            <a:r>
              <a:rPr lang="sv-SE" sz="2000" baseline="30000" dirty="0"/>
              <a:t>‡</a:t>
            </a:r>
            <a:endParaRPr lang="sv-SE" sz="2000" dirty="0" smtClean="0"/>
          </a:p>
          <a:p>
            <a:pPr marL="0" indent="0" algn="ctr">
              <a:spcAft>
                <a:spcPts val="18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‡</a:t>
            </a:r>
            <a:r>
              <a:rPr lang="en-US" sz="1800" dirty="0" smtClean="0"/>
              <a:t>Alcatel-Lucent Chair on Flexible Radio, </a:t>
            </a:r>
            <a:r>
              <a:rPr lang="en-US" sz="1800" dirty="0" err="1" smtClean="0"/>
              <a:t>Supélec</a:t>
            </a:r>
            <a:r>
              <a:rPr lang="en-US" sz="18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*</a:t>
            </a:r>
            <a:r>
              <a:rPr lang="en-US" sz="1800" dirty="0" smtClean="0"/>
              <a:t>Dept. Signal Processing, KTH Royal Institute of Technology,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§</a:t>
            </a:r>
            <a:r>
              <a:rPr lang="it-IT" sz="1800" dirty="0" smtClean="0"/>
              <a:t>Dip</a:t>
            </a:r>
            <a:r>
              <a:rPr lang="it-IT" sz="1800" dirty="0"/>
              <a:t>. Ingegneria dell’Informazione, University of Pisa, Pisa, Italy</a:t>
            </a:r>
            <a:endParaRPr lang="en-US" sz="18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†</a:t>
            </a:r>
            <a:r>
              <a:rPr lang="en-US" sz="1800" dirty="0"/>
              <a:t>Bell Laboratories, Alcatel-Lucent, Stuttgart, Germany</a:t>
            </a:r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sp>
        <p:nvSpPr>
          <p:cNvPr id="8" name="Rubrik 1"/>
          <p:cNvSpPr txBox="1">
            <a:spLocks/>
          </p:cNvSpPr>
          <p:nvPr/>
        </p:nvSpPr>
        <p:spPr bwMode="auto">
          <a:xfrm>
            <a:off x="593378" y="1259557"/>
            <a:ext cx="1069181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kern="0" dirty="0"/>
              <a:t>When is Massive MIMO the Answer?</a:t>
            </a:r>
            <a:endParaRPr lang="en-US" sz="2400" b="1" kern="0" dirty="0" smtClean="0"/>
          </a:p>
        </p:txBody>
      </p:sp>
      <p:pic>
        <p:nvPicPr>
          <p:cNvPr id="1026" name="Picture 2" descr="Green Touch ™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" y="6283778"/>
            <a:ext cx="2718602" cy="8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Sum Throughput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256041" cy="5286412"/>
              </a:xfrm>
            </p:spPr>
            <p:txBody>
              <a:bodyPr/>
              <a:lstStyle/>
              <a:p>
                <a:r>
                  <a:rPr lang="en-US" dirty="0" smtClean="0"/>
                  <a:t>System Model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err="1" smtClean="0"/>
                  <a:t>Precoding</a:t>
                </a:r>
                <a:r>
                  <a:rPr lang="en-US" dirty="0" smtClean="0"/>
                  <a:t> vector of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Channel vector of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~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 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𝐶𝑁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(</m:t>
                    </m:r>
                    <m:r>
                      <a:rPr lang="sv-SE" b="1">
                        <a:latin typeface="Cambria Math"/>
                        <a:ea typeface="Cambria Math"/>
                      </a:rPr>
                      <m:t>𝟎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sv-SE" b="1">
                        <a:latin typeface="Cambria Math"/>
                        <a:ea typeface="Cambria Math"/>
                      </a:rPr>
                      <m:t>𝐈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Random User Selection, </a:t>
                </a:r>
              </a:p>
              <a:p>
                <a:pPr lvl="1">
                  <a:spcAft>
                    <a:spcPts val="2200"/>
                  </a:spcAft>
                </a:pPr>
                <a:r>
                  <a:rPr lang="en-US" dirty="0" smtClean="0"/>
                  <a:t>Channel variances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sv-SE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Independent random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(</m:t>
                    </m:r>
                    <m:r>
                      <a:rPr lang="sv-SE" i="1">
                        <a:latin typeface="Cambria Math"/>
                      </a:rPr>
                      <m:t>𝑥</m:t>
                    </m:r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Achievable Rate of User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256041" cy="5286412"/>
              </a:xfrm>
              <a:blipFill rotWithShape="1">
                <a:blip r:embed="rId2"/>
                <a:stretch>
                  <a:fillRect l="-206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pic>
        <p:nvPicPr>
          <p:cNvPr id="5122" name="Picture 2" descr="C:\Users\emilbjo\Dropbox\Energy-efficiency\Greentouch Presentation\rate-expr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42" y="5423828"/>
            <a:ext cx="667711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2796878" y="6276506"/>
            <a:ext cx="1540916" cy="5996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-308311" y="6660157"/>
            <a:ext cx="2989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Cost of estimation</a:t>
            </a:r>
          </a:p>
        </p:txBody>
      </p:sp>
      <p:sp>
        <p:nvSpPr>
          <p:cNvPr id="10" name="Right Brace 9"/>
          <p:cNvSpPr/>
          <p:nvPr/>
        </p:nvSpPr>
        <p:spPr bwMode="auto">
          <a:xfrm rot="16200000">
            <a:off x="7722170" y="4199692"/>
            <a:ext cx="360040" cy="252028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86742" y="4859957"/>
            <a:ext cx="5992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Average </a:t>
            </a:r>
            <a:r>
              <a:rPr lang="en-US" sz="2000" smtClean="0">
                <a:latin typeface="+mn-lt"/>
              </a:rPr>
              <a:t>over channels </a:t>
            </a:r>
            <a:r>
              <a:rPr lang="en-US" sz="2000" dirty="0" smtClean="0">
                <a:latin typeface="+mn-lt"/>
              </a:rPr>
              <a:t>and user selection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9982" y="4571925"/>
            <a:ext cx="50324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err="1" smtClean="0">
                <a:latin typeface="+mn-lt"/>
              </a:rPr>
              <a:t>Signal-to-interference+noise</a:t>
            </a:r>
            <a:r>
              <a:rPr lang="en-US" sz="2000" dirty="0" smtClean="0">
                <a:latin typeface="+mn-lt"/>
              </a:rPr>
              <a:t> ratio</a:t>
            </a:r>
          </a:p>
          <a:p>
            <a:pPr lvl="1" algn="ctr"/>
            <a:r>
              <a:rPr lang="en-US" sz="2000" dirty="0" smtClean="0">
                <a:latin typeface="+mn-lt"/>
              </a:rPr>
              <a:t>(SINR)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3905746" y="5279811"/>
            <a:ext cx="1080120" cy="5722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130" y="827509"/>
            <a:ext cx="321036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71180" y="1287712"/>
                <a:ext cx="699062" cy="40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i="1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180" y="1287712"/>
                <a:ext cx="699062" cy="403893"/>
              </a:xfrm>
              <a:prstGeom prst="rect">
                <a:avLst/>
              </a:prstGeom>
              <a:blipFill rotWithShape="1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38394" y="1287199"/>
                <a:ext cx="411030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394" y="1287199"/>
                <a:ext cx="411030" cy="404406"/>
              </a:xfrm>
              <a:prstGeom prst="rect">
                <a:avLst/>
              </a:prstGeom>
              <a:blipFill rotWithShape="1">
                <a:blip r:embed="rId6"/>
                <a:stretch>
                  <a:fillRect l="-1493" r="-2985" b="-30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9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</a:t>
            </a:r>
            <a:r>
              <a:rPr lang="en-US" dirty="0" err="1" smtClean="0"/>
              <a:t>Precoding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286412"/>
              </a:xfrm>
            </p:spPr>
            <p:txBody>
              <a:bodyPr/>
              <a:lstStyle/>
              <a:p>
                <a:r>
                  <a:rPr lang="en-US" dirty="0" smtClean="0"/>
                  <a:t>What Determines User Rates?</a:t>
                </a:r>
              </a:p>
              <a:p>
                <a:pPr lvl="1"/>
                <a:r>
                  <a:rPr lang="en-US" dirty="0" err="1" smtClean="0"/>
                  <a:t>Precoding</a:t>
                </a:r>
                <a:r>
                  <a:rPr lang="en-US" dirty="0" smtClean="0"/>
                  <a:t> (vector directions and power allocations)</a:t>
                </a:r>
              </a:p>
              <a:p>
                <a:pPr lvl="1"/>
                <a:r>
                  <a:rPr lang="en-US" dirty="0" smtClean="0"/>
                  <a:t>“Optimal”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Extensive computations – Not efficient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Notation</a:t>
                </a:r>
                <a:endParaRPr lang="en-US" dirty="0"/>
              </a:p>
              <a:p>
                <a:pPr lvl="1"/>
                <a:r>
                  <a:rPr lang="sv-SE" dirty="0" smtClean="0"/>
                  <a:t>Matrix form: 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𝐕</m:t>
                    </m:r>
                    <m:r>
                      <a:rPr lang="sv-SE" i="1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𝐇</m:t>
                    </m:r>
                    <m:r>
                      <a:rPr lang="sv-SE" i="1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Total 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trans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sv-SE">
                        <a:latin typeface="Cambria Math"/>
                      </a:rPr>
                      <m:t>tr</m:t>
                    </m:r>
                    <m:r>
                      <a:rPr lang="sv-SE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sv-SE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sv-SE" b="1">
                            <a:latin typeface="Cambria Math"/>
                          </a:rPr>
                          <m:t>𝐕</m:t>
                        </m:r>
                      </m:e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a:rPr lang="sv-SE" b="1">
                        <a:latin typeface="Cambria Math"/>
                      </a:rPr>
                      <m:t>𝐕</m:t>
                    </m:r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Heuristic Closed-Form </a:t>
                </a:r>
                <a:r>
                  <a:rPr lang="en-US" dirty="0" err="1" smtClean="0"/>
                  <a:t>Precoding</a:t>
                </a: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Maximum ratio transmission (MRT):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v-SE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Zero-forcing (ZF)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sv-SE" b="1" i="0" smtClean="0">
                        <a:latin typeface="Cambria Math"/>
                      </a:rPr>
                      <m:t>𝐕</m:t>
                    </m:r>
                    <m:r>
                      <a:rPr lang="sv-SE" b="0" i="1" smtClean="0">
                        <a:latin typeface="Cambria Math"/>
                      </a:rPr>
                      <m:t>=</m:t>
                    </m:r>
                    <m:r>
                      <a:rPr lang="sv-SE" b="1" i="0" smtClean="0">
                        <a:latin typeface="Cambria Math"/>
                      </a:rPr>
                      <m:t>𝐇</m:t>
                    </m:r>
                    <m:sSup>
                      <m:sSupPr>
                        <m:ctrlPr>
                          <a:rPr lang="sv-SE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v-SE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1" i="0" smtClean="0">
                                    <a:latin typeface="Cambria Math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sv-SE" b="1" i="0" smtClean="0">
                                <a:latin typeface="Cambria Math"/>
                              </a:rPr>
                              <m:t>𝐇</m:t>
                            </m:r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sv-SE" b="0" i="0" smtClean="0">
                        <a:latin typeface="Cambria Math"/>
                      </a:rPr>
                      <m:t>diag</m:t>
                    </m:r>
                    <m:r>
                      <a:rPr lang="sv-S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Regularized ZF (RZF)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	</a:t>
                </a:r>
                <a14:m>
                  <m:oMath xmlns:m="http://schemas.openxmlformats.org/officeDocument/2006/math">
                    <m:r>
                      <a:rPr lang="sv-SE" b="1">
                        <a:latin typeface="Cambria Math"/>
                      </a:rPr>
                      <m:t>𝐕</m:t>
                    </m:r>
                    <m:r>
                      <a:rPr lang="sv-SE" i="1">
                        <a:latin typeface="Cambria Math"/>
                      </a:rPr>
                      <m:t>=</m:t>
                    </m:r>
                    <m:r>
                      <a:rPr lang="sv-SE" b="1">
                        <a:latin typeface="Cambria Math"/>
                      </a:rPr>
                      <m:t>𝐇</m:t>
                    </m:r>
                    <m:sSup>
                      <m:sSupPr>
                        <m:ctrlPr>
                          <a:rPr lang="sv-SE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sv-SE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i="1" smtClean="0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sv-SE" b="1" i="0" smtClean="0">
                                <a:latin typeface="Cambria Math"/>
                              </a:rPr>
                              <m:t>𝐈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sv-SE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1">
                                    <a:latin typeface="Cambria Math"/>
                                  </a:rPr>
                                  <m:t>𝐇</m:t>
                                </m:r>
                              </m:e>
                              <m:sup>
                                <m:r>
                                  <a:rPr lang="sv-SE" i="1">
                                    <a:latin typeface="Cambria Math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sv-SE" b="1">
                                <a:latin typeface="Cambria Math"/>
                              </a:rPr>
                              <m:t>𝐇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sv-SE">
                        <a:latin typeface="Cambria Math"/>
                      </a:rPr>
                      <m:t>diag</m:t>
                    </m:r>
                    <m:r>
                      <a:rPr lang="sv-SE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286412"/>
              </a:xfrm>
              <a:blipFill rotWithShape="1">
                <a:blip r:embed="rId2"/>
                <a:stretch>
                  <a:fillRect l="-2032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673498" y="5717958"/>
            <a:ext cx="720080" cy="1501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7314" y="4499917"/>
            <a:ext cx="18455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Maximize</a:t>
            </a:r>
          </a:p>
          <a:p>
            <a:pPr lvl="1" algn="ctr"/>
            <a:r>
              <a:rPr lang="en-US" sz="2000" dirty="0" smtClean="0">
                <a:latin typeface="+mn-lt"/>
              </a:rPr>
              <a:t>signal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853518" y="4930061"/>
            <a:ext cx="540060" cy="286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-446121" y="5508029"/>
            <a:ext cx="2191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Minimize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interference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1783083" y="6140861"/>
            <a:ext cx="610495" cy="5920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-495326" y="6732866"/>
            <a:ext cx="4689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Balance signal and interference</a:t>
            </a:r>
          </a:p>
        </p:txBody>
      </p:sp>
    </p:spTree>
    <p:extLst>
      <p:ext uri="{BB962C8B-B14F-4D97-AF65-F5344CB8AC3E}">
        <p14:creationId xmlns:p14="http://schemas.microsoft.com/office/powerpoint/2010/main" val="226915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User Performance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5454938"/>
              </a:xfrm>
            </p:spPr>
            <p:txBody>
              <a:bodyPr/>
              <a:lstStyle/>
              <a:p>
                <a:r>
                  <a:rPr lang="en-US" dirty="0" smtClean="0"/>
                  <a:t>Assumption: Uniform user </a:t>
                </a:r>
                <a:r>
                  <a:rPr lang="en-US" dirty="0"/>
                  <a:t>p</a:t>
                </a:r>
                <a:r>
                  <a:rPr lang="en-US" dirty="0" smtClean="0"/>
                  <a:t>erformance</a:t>
                </a:r>
              </a:p>
              <a:p>
                <a:pPr lvl="1"/>
                <a:r>
                  <a:rPr lang="en-US" dirty="0" smtClean="0"/>
                  <a:t>Same rate at every user: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sv-SE" i="1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sv-SE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sv-SE" i="1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func>
                      <m:funcPr>
                        <m:ctrlPr>
                          <a:rPr lang="sv-SE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1+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sv-SE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sv-SE" i="1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Scaling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r>
                  <a:rPr lang="en-US" dirty="0" smtClean="0"/>
                  <a:t> can be optimized</a:t>
                </a:r>
              </a:p>
              <a:p>
                <a:pPr lvl="1">
                  <a:spcAft>
                    <a:spcPts val="1200"/>
                  </a:spcAft>
                </a:pP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r>
                  <a:rPr lang="en-US" dirty="0" smtClean="0"/>
                  <a:t>Consequence:</a:t>
                </a:r>
              </a:p>
              <a:p>
                <a:pPr lvl="1"/>
                <a:r>
                  <a:rPr lang="en-US" dirty="0" smtClean="0"/>
                  <a:t>We use ZF in analysis and other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 for simulation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5454938"/>
              </a:xfrm>
              <a:blipFill rotWithShape="1">
                <a:blip r:embed="rId2"/>
                <a:stretch>
                  <a:fillRect l="-2126" t="-782" b="-26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1601490" y="3059757"/>
                <a:ext cx="8712968" cy="2952328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Lemma 1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Consider ZF </a:t>
                </a:r>
                <a:r>
                  <a:rPr lang="en-US" sz="2000" dirty="0" err="1" smtClean="0">
                    <a:latin typeface="+mj-lt"/>
                  </a:rPr>
                  <a:t>precoding</a:t>
                </a:r>
                <a:r>
                  <a:rPr lang="en-US" sz="2000" dirty="0" smtClean="0">
                    <a:latin typeface="+mj-lt"/>
                  </a:rPr>
                  <a:t> and the user rates above, </a:t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the average radiated power is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sv-SE" sz="2000">
                              <a:latin typeface="Cambria Math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sv-SE" sz="2000">
                              <a:latin typeface="Cambria Math"/>
                            </a:rPr>
                            <m:t>trans</m:t>
                          </m:r>
                        </m:sub>
                      </m:sSub>
                      <m:r>
                        <a:rPr lang="sv-SE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000" b="0" i="0" smtClean="0">
                          <a:latin typeface="Cambria Math"/>
                        </a:rPr>
                        <m:t>E</m:t>
                      </m:r>
                      <m:r>
                        <a:rPr lang="sv-SE" sz="2000" b="0" i="1" smtClean="0">
                          <a:latin typeface="Cambria Math"/>
                        </a:rPr>
                        <m:t>{</m:t>
                      </m:r>
                      <m:r>
                        <m:rPr>
                          <m:sty m:val="p"/>
                        </m:rPr>
                        <a:rPr lang="sv-SE" sz="2000">
                          <a:latin typeface="Cambria Math"/>
                        </a:rPr>
                        <m:t>tr</m:t>
                      </m:r>
                      <m:d>
                        <m:dPr>
                          <m:endChr m:val="}"/>
                          <m:ctrlPr>
                            <a:rPr lang="sv-SE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sv-SE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sv-SE" sz="2000" b="1">
                                  <a:latin typeface="Cambria Math"/>
                                </a:rPr>
                                <m:t>𝐕</m:t>
                              </m:r>
                            </m:e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𝐻</m:t>
                              </m:r>
                            </m:sup>
                          </m:sSup>
                          <m:r>
                            <a:rPr lang="sv-SE" sz="2000" b="1">
                              <a:latin typeface="Cambria Math"/>
                            </a:rPr>
                            <m:t>𝐕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d>
                      <m:r>
                        <a:rPr lang="sv-SE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sv-SE" sz="2000" i="1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𝜌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sv-SE" sz="2000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λ</m:t>
                          </m:r>
                        </m:sub>
                      </m:sSub>
                    </m:oMath>
                  </m:oMathPara>
                </a14:m>
                <a:endParaRPr lang="sv-SE" sz="2000" dirty="0" smtClean="0">
                  <a:ea typeface="Cambria Math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sv-SE" sz="2000" i="0">
                        <a:latin typeface="Cambria Math"/>
                        <a:ea typeface="Cambria Math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sv-SE" sz="20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0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/>
                                <a:ea typeface="Cambria Math"/>
                              </a:rPr>
                              <m:t>λ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depends on UE distribution, propagation, etc.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490" y="3059757"/>
                <a:ext cx="8712968" cy="2952328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04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Model:</a:t>
            </a:r>
            <a:r>
              <a:rPr lang="en-US" sz="3800" b="1" dirty="0"/>
              <a:t/>
            </a:r>
            <a:br>
              <a:rPr lang="en-US" sz="3800" b="1" dirty="0"/>
            </a:br>
            <a:r>
              <a:rPr lang="en-US" sz="3600" b="1" dirty="0"/>
              <a:t>Power </a:t>
            </a:r>
            <a:r>
              <a:rPr lang="en-US" sz="3600" b="1" dirty="0" smtClean="0"/>
              <a:t>Consumption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0432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Reasonable Power Consumption </a:t>
            </a:r>
            <a:r>
              <a:rPr lang="en-US" spc="-10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3" cy="5454938"/>
              </a:xfrm>
            </p:spPr>
            <p:txBody>
              <a:bodyPr/>
              <a:lstStyle/>
              <a:p>
                <a:r>
                  <a:rPr lang="en-US" dirty="0" smtClean="0"/>
                  <a:t>What Consumes Power?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Examples will motivate our model</a:t>
                </a:r>
              </a:p>
              <a:p>
                <a:r>
                  <a:rPr lang="en-US" dirty="0" smtClean="0"/>
                  <a:t>Transmit Power: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/>
                          </a:rPr>
                          <m:t>η</m:t>
                        </m:r>
                      </m:den>
                    </m:f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trans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trans</m:t>
                        </m:r>
                      </m:sub>
                    </m:sSub>
                  </m:oMath>
                </a14:m>
                <a:r>
                  <a:rPr lang="en-US" dirty="0" smtClean="0"/>
                  <a:t> = Average radiated transmit power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η</m:t>
                    </m:r>
                  </m:oMath>
                </a14:m>
                <a:r>
                  <a:rPr lang="en-US" dirty="0" smtClean="0"/>
                  <a:t> 	= Efficiency of power amplifier at BS</a:t>
                </a:r>
                <a:endParaRPr lang="en-US" dirty="0"/>
              </a:p>
              <a:p>
                <a:r>
                  <a:rPr lang="en-US" dirty="0" smtClean="0"/>
                  <a:t>Transceiver Chains: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𝑀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𝑡𝑥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𝑠𝑦𝑛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r>
                      <a:rPr lang="sv-SE" b="0" i="1" smtClean="0">
                        <a:latin typeface="Cambria Math"/>
                      </a:rPr>
                      <m:t>𝐾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𝑟𝑥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 smtClean="0"/>
                  <a:t>  	= Circuit power / BS antenna (converters, mixers, filters)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𝑠𝑦𝑛</m:t>
                        </m:r>
                      </m:sub>
                    </m:sSub>
                  </m:oMath>
                </a14:m>
                <a:r>
                  <a:rPr lang="en-US" dirty="0" smtClean="0"/>
                  <a:t> = Power of common oscillator at BS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𝑟</m:t>
                        </m:r>
                        <m:r>
                          <a:rPr lang="sv-SE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= </a:t>
                </a:r>
                <a:r>
                  <a:rPr lang="en-US" dirty="0"/>
                  <a:t>Circuit power / </a:t>
                </a:r>
                <a:r>
                  <a:rPr lang="en-US" dirty="0" smtClean="0"/>
                  <a:t>UE (oscillator, converters</a:t>
                </a:r>
                <a:r>
                  <a:rPr lang="en-US" dirty="0"/>
                  <a:t>, </a:t>
                </a:r>
                <a:r>
                  <a:rPr lang="en-US" dirty="0" smtClean="0"/>
                  <a:t>mixer, </a:t>
                </a:r>
                <a:r>
                  <a:rPr lang="en-US" dirty="0"/>
                  <a:t>filters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Coding and Decoding: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𝐾</m:t>
                    </m:r>
                    <m:r>
                      <a:rPr lang="sv-SE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𝑐𝑜𝑑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𝑑𝑒𝑐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𝑐𝑜𝑑</m:t>
                        </m:r>
                      </m:sub>
                    </m:sSub>
                  </m:oMath>
                </a14:m>
                <a:r>
                  <a:rPr lang="en-US" dirty="0" smtClean="0"/>
                  <a:t> = Power for coding at BS / user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𝑑𝑒𝑐</m:t>
                        </m:r>
                      </m:sub>
                    </m:sSub>
                  </m:oMath>
                </a14:m>
                <a:r>
                  <a:rPr lang="en-US" dirty="0" smtClean="0"/>
                  <a:t> = Power for decoding at each user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3" cy="5454938"/>
              </a:xfrm>
              <a:blipFill rotWithShape="1">
                <a:blip r:embed="rId2"/>
                <a:stretch>
                  <a:fillRect l="-1916" t="-782" b="-324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pic>
        <p:nvPicPr>
          <p:cNvPr id="2052" name="Picture 4" descr="Average Power Use by Warehou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8" b="27626"/>
          <a:stretch/>
        </p:blipFill>
        <p:spPr bwMode="auto">
          <a:xfrm>
            <a:off x="7794178" y="1043533"/>
            <a:ext cx="2720022" cy="18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2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048130" cy="1260475"/>
          </a:xfrm>
        </p:spPr>
        <p:txBody>
          <a:bodyPr/>
          <a:lstStyle/>
          <a:p>
            <a:r>
              <a:rPr lang="en-US" spc="-10" dirty="0"/>
              <a:t>Reasonable Power Consumption </a:t>
            </a:r>
            <a:r>
              <a:rPr lang="en-US" spc="-10" dirty="0" smtClean="0"/>
              <a:t>Model (</a:t>
            </a:r>
            <a:r>
              <a:rPr lang="en-US" spc="-10" dirty="0"/>
              <a:t>2</a:t>
            </a:r>
            <a:r>
              <a:rPr lang="en-US" spc="-10" dirty="0" smtClean="0"/>
              <a:t>)</a:t>
            </a:r>
            <a:endParaRPr lang="sv-SE" spc="-1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760097" cy="5526946"/>
              </a:xfrm>
            </p:spPr>
            <p:txBody>
              <a:bodyPr/>
              <a:lstStyle/>
              <a:p>
                <a:r>
                  <a:rPr lang="en-US" dirty="0" smtClean="0"/>
                  <a:t>Computational Efficiency: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 operations per Joule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Uplink Channel Estimation: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</a:rPr>
                          <m:t>𝐾</m:t>
                        </m:r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sv-SE" b="0" i="1" smtClean="0">
                            <a:latin typeface="Cambria Math"/>
                          </a:rPr>
                          <m:t>𝑀</m:t>
                        </m:r>
                      </m:num>
                      <m:den>
                        <m:r>
                          <a:rPr lang="sv-SE" b="0" i="1" smtClean="0">
                            <a:latin typeface="Cambria Math"/>
                          </a:rPr>
                          <m:t>𝐿</m:t>
                        </m:r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Only once per coherence period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channel components per user, processed separately</a:t>
                </a:r>
                <a:endParaRPr lang="en-US" dirty="0"/>
              </a:p>
              <a:p>
                <a:r>
                  <a:rPr lang="en-US" dirty="0" err="1" smtClean="0"/>
                  <a:t>Precoding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sz="24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sv-SE" sz="2400" b="0" i="0" smtClean="0">
                                <a:latin typeface="Cambria Math"/>
                              </a:rPr>
                              <m:t>precoding</m:t>
                            </m:r>
                          </m:sub>
                        </m:sSub>
                      </m:num>
                      <m:den>
                        <m:r>
                          <a:rPr lang="sv-SE" sz="2400" i="1">
                            <a:latin typeface="Cambria Math"/>
                          </a:rPr>
                          <m:t>𝐿</m:t>
                        </m:r>
                        <m:r>
                          <a:rPr lang="sv-SE" sz="2400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sv-SE" sz="2400" i="1">
                            <a:latin typeface="Cambria Math"/>
                            <a:ea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:r>
                  <a:rPr lang="en-US" dirty="0" smtClean="0"/>
                  <a:t>Only once per coherence period</a:t>
                </a:r>
              </a:p>
              <a:p>
                <a:pPr lvl="1"/>
                <a:r>
                  <a:rPr lang="en-US" dirty="0" smtClean="0"/>
                  <a:t>Depends on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precoding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𝐾𝑀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    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for</m:t>
                            </m:r>
                            <m:r>
                              <a:rPr lang="sv-SE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MRT</m:t>
                            </m:r>
                          </m:e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sv-SE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0" i="1" smtClean="0">
                                    <a:latin typeface="Cambria Math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sv-SE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+2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𝐾𝑀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sv-SE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sv-SE" b="0" i="1" smtClean="0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sv-SE" b="0" i="1" smtClean="0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sv-SE" b="0" i="1" smtClean="0">
                                <a:latin typeface="Cambria Math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sv-SE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sv-SE" b="0" i="1" smtClean="0">
                                    <a:latin typeface="Cambria Math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sv-SE" b="0" i="1" smtClean="0"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sv-SE" b="0" i="1" smtClean="0">
                                <a:latin typeface="Cambria Math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for</m:t>
                            </m:r>
                            <m:r>
                              <a:rPr lang="sv-SE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ZF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 marL="295275" lvl="1" indent="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r>
                  <a:rPr lang="en-US" dirty="0" smtClean="0"/>
                  <a:t>Architectural Costs: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sv-SE" dirty="0" smtClean="0"/>
              </a:p>
              <a:p>
                <a:pPr lvl="1"/>
                <a:r>
                  <a:rPr lang="en-US" dirty="0" smtClean="0"/>
                  <a:t>Control signaling, backhaul infrastructure, </a:t>
                </a:r>
                <a:br>
                  <a:rPr lang="en-US" dirty="0" smtClean="0"/>
                </a:br>
                <a:r>
                  <a:rPr lang="en-US" dirty="0" smtClean="0"/>
                  <a:t>load-independent processing, etc.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760097" cy="5526946"/>
              </a:xfrm>
              <a:blipFill rotWithShape="1">
                <a:blip r:embed="rId2"/>
                <a:stretch>
                  <a:fillRect l="-1947" t="-883" b="-121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965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120137" cy="1260475"/>
          </a:xfrm>
        </p:spPr>
        <p:txBody>
          <a:bodyPr/>
          <a:lstStyle/>
          <a:p>
            <a:r>
              <a:rPr lang="en-US" spc="-10" dirty="0"/>
              <a:t>Reasonable Power Consumption Model </a:t>
            </a:r>
            <a:r>
              <a:rPr lang="en-US" spc="-10" dirty="0" smtClean="0"/>
              <a:t>(3)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998554"/>
              </a:xfrm>
            </p:spPr>
            <p:txBody>
              <a:bodyPr/>
              <a:lstStyle/>
              <a:p>
                <a:r>
                  <a:rPr lang="en-US" dirty="0" smtClean="0"/>
                  <a:t>Summary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General model of power consumption:</a:t>
                </a:r>
              </a:p>
              <a:p>
                <a:pPr marL="295275" lvl="1" indent="0">
                  <a:spcAft>
                    <a:spcPts val="600"/>
                  </a:spcAft>
                  <a:buNone/>
                </a:pPr>
                <a:r>
                  <a:rPr lang="en-US" dirty="0" smtClean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total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i="1">
                            <a:latin typeface="Cambria Math"/>
                          </a:rPr>
                        </m:ctrlPr>
                      </m:fPr>
                      <m:num>
                        <m:r>
                          <a:rPr lang="sv-SE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η</m:t>
                        </m:r>
                      </m:den>
                    </m:f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trans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sv-SE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v-SE" b="0" i="1" smtClean="0">
                            <a:latin typeface="Cambria Math"/>
                          </a:rPr>
                          <m:t>𝑖</m:t>
                        </m:r>
                        <m:r>
                          <a:rPr lang="sv-SE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,0</m:t>
                            </m:r>
                          </m:sub>
                        </m:sSub>
                        <m:sSup>
                          <m:sSup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𝐾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sv-SE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sv-SE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sv-SE" b="0" i="1" smtClean="0">
                            <a:latin typeface="Cambria Math"/>
                          </a:rPr>
                          <m:t>𝑖</m:t>
                        </m:r>
                        <m:r>
                          <a:rPr lang="sv-SE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sSup>
                          <m:sSup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𝐾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/>
                              </a:rPr>
                              <m:t>𝑖</m:t>
                            </m:r>
                          </m:sup>
                        </m:sSup>
                        <m:r>
                          <a:rPr lang="sv-SE" b="0" i="1" smtClean="0">
                            <a:latin typeface="Cambria Math"/>
                          </a:rPr>
                          <m:t>𝑀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295275" lvl="1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for some parameters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0&lt;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η</m:t>
                    </m:r>
                    <m:r>
                      <a:rPr lang="el-GR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𝑖</m:t>
                        </m:r>
                        <m:r>
                          <a:rPr lang="sv-SE" b="0" i="1" smtClean="0">
                            <a:latin typeface="Cambria Math"/>
                          </a:rPr>
                          <m:t>,</m:t>
                        </m:r>
                        <m:r>
                          <a:rPr lang="sv-SE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998554"/>
              </a:xfrm>
              <a:blipFill rotWithShape="1">
                <a:blip r:embed="rId2"/>
                <a:stretch>
                  <a:fillRect l="-2126" t="-2134" b="-36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601490" y="3563813"/>
                <a:ext cx="8712968" cy="345638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Energy Efficiency for ZF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User rate: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v-S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sv-SE" sz="2000" i="1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sv-SE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v-SE" sz="2000" i="1">
                                <a:latin typeface="Cambria Math"/>
                              </a:rPr>
                              <m:t>𝐾</m:t>
                            </m:r>
                          </m:num>
                          <m:den>
                            <m:r>
                              <a:rPr lang="sv-SE" sz="2000" i="1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func>
                      <m:funcPr>
                        <m:ctrlPr>
                          <a:rPr lang="sv-SE" sz="2000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sz="20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sz="20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sv-SE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 sz="2000" i="1">
                                <a:latin typeface="Cambria Math"/>
                              </a:rPr>
                              <m:t>1+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  <m: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sv-SE" sz="2000" i="1">
                                    <a:latin typeface="Cambria Math"/>
                                    <a:ea typeface="Cambria Math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Radiated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 sz="2000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 sz="2000">
                            <a:latin typeface="Cambria Math"/>
                          </a:rPr>
                          <m:t>trans</m:t>
                        </m:r>
                      </m:sub>
                    </m:sSub>
                    <m:r>
                      <a:rPr lang="sv-SE" sz="2000" i="1">
                        <a:latin typeface="Cambria Math"/>
                      </a:rPr>
                      <m:t>=</m:t>
                    </m:r>
                    <m:r>
                      <a:rPr lang="sv-SE" sz="2000" i="1">
                        <a:latin typeface="Cambria Math"/>
                        <a:ea typeface="Cambria Math"/>
                      </a:rPr>
                      <m:t>𝐾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𝜌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800">
                          <a:latin typeface="Cambria Math"/>
                        </a:rPr>
                        <m:t>𝐸𝐸</m:t>
                      </m:r>
                      <m:r>
                        <a:rPr lang="sv-SE" sz="180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sv-SE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Throughput</m:t>
                          </m:r>
                          <m:r>
                            <a:rPr lang="sv-SE" sz="180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Power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Consumption</m:t>
                          </m:r>
                          <m:r>
                            <m:rPr>
                              <m:nor/>
                            </m:rPr>
                            <a:rPr lang="sv-SE" sz="1800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sv-SE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sv-SE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8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18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sv-SE" sz="1800" i="1"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18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sv-SE" sz="20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</a:rPr>
                                <m:t>η</m:t>
                              </m:r>
                            </m:den>
                          </m:f>
                          <m:r>
                            <a:rPr lang="sv-SE" sz="20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v-SE" sz="20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sv-SE" sz="20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20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2000" i="1">
                                      <a:latin typeface="Cambria Math"/>
                                    </a:rPr>
                                    <m:t>,0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sv-SE" sz="20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sv-SE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sv-SE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20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2000" i="1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20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20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sv-SE" sz="2000" i="1">
                                  <a:latin typeface="Cambria Math"/>
                                </a:rPr>
                                <m:t>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Design parameters: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490" y="3563813"/>
                <a:ext cx="8712968" cy="3456384"/>
              </a:xfrm>
              <a:prstGeom prst="roundRect">
                <a:avLst/>
              </a:prstGeom>
              <a:blipFill rotWithShape="1">
                <a:blip r:embed="rId3"/>
                <a:stretch>
                  <a:fillRect b="-70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Optimize System Parameters</a:t>
            </a:r>
            <a:r>
              <a:rPr lang="en-US" sz="3800" b="1" dirty="0"/>
              <a:t/>
            </a:r>
            <a:br>
              <a:rPr lang="en-US" sz="3800" b="1" dirty="0"/>
            </a:br>
            <a:r>
              <a:rPr lang="en-US" sz="3600" b="1" dirty="0" smtClean="0"/>
              <a:t>for Energy Efficiency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6979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310922"/>
              </a:xfrm>
            </p:spPr>
            <p:txBody>
              <a:bodyPr/>
              <a:lstStyle/>
              <a:p>
                <a:pPr eaLnBrk="0" hangingPunct="0">
                  <a:spcAft>
                    <a:spcPts val="0"/>
                  </a:spcAft>
                </a:pPr>
                <a:r>
                  <a:rPr lang="en-US" dirty="0" smtClean="0"/>
                  <a:t>Our Goal:</a:t>
                </a:r>
              </a:p>
              <a:p>
                <a:pPr lvl="1" eaLnBrk="0" hangingPunct="0">
                  <a:spcAft>
                    <a:spcPts val="0"/>
                  </a:spcAft>
                </a:pPr>
                <a:r>
                  <a:rPr lang="en-US" dirty="0" smtClean="0"/>
                  <a:t>Optimize number of antennas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𝑀</m:t>
                    </m:r>
                  </m:oMath>
                </a14:m>
                <a:endParaRPr lang="sv-SE" i="1" dirty="0" smtClean="0">
                  <a:latin typeface="Cambria Math"/>
                </a:endParaRPr>
              </a:p>
              <a:p>
                <a:pPr lvl="1" eaLnBrk="0" hangingPunct="0">
                  <a:spcAft>
                    <a:spcPts val="0"/>
                  </a:spcAft>
                </a:pPr>
                <a:r>
                  <a:rPr lang="en-US" dirty="0" smtClean="0"/>
                  <a:t>Optimize the (normalized) transmit power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endParaRPr lang="en-US" dirty="0" smtClean="0"/>
              </a:p>
              <a:p>
                <a:pPr lvl="1" eaLnBrk="0" hangingPunct="0">
                  <a:spcAft>
                    <a:spcPts val="0"/>
                  </a:spcAft>
                </a:pPr>
                <a:r>
                  <a:rPr lang="en-US" dirty="0"/>
                  <a:t>Optimize number of </a:t>
                </a:r>
                <a:r>
                  <a:rPr lang="en-US" dirty="0" smtClean="0"/>
                  <a:t>active UEs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lvl="1" eaLnBrk="0" hangingPunct="0">
                  <a:spcAft>
                    <a:spcPts val="0"/>
                  </a:spcAft>
                </a:pPr>
                <a:endParaRPr lang="en-US" dirty="0" smtClean="0"/>
              </a:p>
              <a:p>
                <a:pPr eaLnBrk="0" hangingPunct="0">
                  <a:spcAft>
                    <a:spcPts val="1200"/>
                  </a:spcAft>
                </a:pPr>
                <a:r>
                  <a:rPr lang="en-US" dirty="0" smtClean="0"/>
                  <a:t>Definition</a:t>
                </a:r>
              </a:p>
              <a:p>
                <a:pPr lvl="1" eaLnBrk="0" hangingPunct="0">
                  <a:spcAft>
                    <a:spcPts val="600"/>
                  </a:spcAft>
                </a:pPr>
                <a:r>
                  <a:rPr lang="en-US" dirty="0" smtClean="0"/>
                  <a:t>Lambert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dirty="0" smtClean="0"/>
                  <a:t> function,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𝑊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solves equation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sv-SE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𝑊</m:t>
                        </m:r>
                        <m:r>
                          <a:rPr lang="en-US" i="1" dirty="0">
                            <a:latin typeface="Cambria Math"/>
                          </a:rPr>
                          <m:t>(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  <m:r>
                          <a:rPr lang="en-US" i="1" dirty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sv-SE" b="0" i="1" dirty="0" smtClean="0">
                        <a:latin typeface="Cambria Math"/>
                      </a:rPr>
                      <m:t>=</m:t>
                    </m:r>
                    <m:r>
                      <a:rPr lang="sv-SE" b="0" i="1" dirty="0" smtClean="0">
                        <a:latin typeface="Cambria Math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lvl="1" eaLnBrk="0" hangingPunct="0">
                  <a:spcAft>
                    <a:spcPts val="600"/>
                  </a:spcAft>
                </a:pPr>
                <a:r>
                  <a:rPr lang="en-US" dirty="0" smtClean="0"/>
                  <a:t>The function is increasing and satisfies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𝑊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/>
                      </a:rPr>
                      <m:t>=0</m:t>
                    </m:r>
                  </m:oMath>
                </a14:m>
                <a:endParaRPr lang="sv-SE" i="1" dirty="0" smtClean="0">
                  <a:latin typeface="Cambria Math"/>
                </a:endParaRPr>
              </a:p>
              <a:p>
                <a:pPr lvl="1" eaLnBrk="0" hangingPunct="0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sv-SE" i="1" dirty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𝑊</m:t>
                        </m:r>
                        <m:r>
                          <a:rPr lang="en-US" i="1" dirty="0">
                            <a:latin typeface="Cambria Math"/>
                          </a:rPr>
                          <m:t>(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  <m:r>
                          <a:rPr lang="en-US" i="1" dirty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behaves almost as linear: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310922"/>
              </a:xfrm>
              <a:blipFill rotWithShape="1">
                <a:blip r:embed="rId2"/>
                <a:stretch>
                  <a:fillRect l="-2048" t="-80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8195" name="Picture 3" descr="C:\Users\emilbjo\Dropbox\Energy-efficiency\Greentouch Presentation\lambert-proper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08" y="5508029"/>
            <a:ext cx="6292962" cy="7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oulu.fi/sites/default/files/styles/content_main_image/public/news-images/green%20wifi%20MINI_0.jpg?itok=nSIebbM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07" y="500954"/>
            <a:ext cx="2238375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Number of BS Antennas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526946"/>
              </a:xfrm>
            </p:spPr>
            <p:txBody>
              <a:bodyPr/>
              <a:lstStyle/>
              <a:p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that maximizes EE with ZF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</a:t>
                </a:r>
              </a:p>
              <a:p>
                <a:pPr marL="2952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sv-SE" sz="1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sv-SE" sz="1800" b="0" i="0" smtClean="0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sv-SE" sz="1800" b="0" i="0" smtClean="0">
                                <a:latin typeface="Cambria Math"/>
                              </a:rPr>
                              <m:t>aximize</m:t>
                            </m:r>
                          </m:e>
                        </m:mr>
                        <m:mr>
                          <m:e>
                            <m:r>
                              <a:rPr lang="sv-SE" sz="18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sv-SE" sz="1800" b="0" i="1" smtClean="0">
                                <a:latin typeface="Cambria Math"/>
                              </a:rPr>
                              <m:t>:</m:t>
                            </m:r>
                            <m:r>
                              <a:rPr lang="sv-SE" sz="1800" b="0" i="1" smtClean="0">
                                <a:latin typeface="Cambria Math"/>
                              </a:rPr>
                              <m:t>𝑀</m:t>
                            </m:r>
                            <m:r>
                              <a:rPr lang="sv-SE" sz="1800" b="0" i="1" smtClean="0">
                                <a:latin typeface="Cambria Math"/>
                                <a:ea typeface="Cambria Math"/>
                              </a:rPr>
                              <m:t>≥</m:t>
                            </m:r>
                            <m:r>
                              <a:rPr lang="sv-SE" sz="18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</m:mr>
                      </m:m>
                      <m:r>
                        <a:rPr lang="sv-SE" sz="18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sv-SE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8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18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sv-SE" sz="1800" i="1"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18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sv-SE" sz="18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η</m:t>
                              </m:r>
                            </m:den>
                          </m:f>
                          <m:r>
                            <a:rPr lang="sv-SE" sz="18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v-SE" sz="18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sv-SE" sz="1800" i="1">
                                  <a:latin typeface="Cambria Math"/>
                                </a:rPr>
                                <m:t>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295275" lvl="1" indent="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Observations</a:t>
                </a:r>
              </a:p>
              <a:p>
                <a:pPr lvl="1"/>
                <a:r>
                  <a:rPr lang="en-US" dirty="0" smtClean="0"/>
                  <a:t>Increases </a:t>
                </a:r>
                <a:r>
                  <a:rPr lang="en-US" dirty="0" err="1" smtClean="0"/>
                  <a:t>sublinearly</a:t>
                </a:r>
                <a:r>
                  <a:rPr lang="en-US" dirty="0" smtClean="0"/>
                  <a:t> with power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 but linearly at high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Increases with circuit power coefficients independent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Decreases with </a:t>
                </a:r>
                <a:r>
                  <a:rPr lang="en-US" dirty="0"/>
                  <a:t>circuit power </a:t>
                </a:r>
                <a:r>
                  <a:rPr lang="en-US" dirty="0" smtClean="0"/>
                  <a:t>coefficients multiplied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526946"/>
              </a:xfrm>
              <a:blipFill rotWithShape="1">
                <a:blip r:embed="rId2"/>
                <a:stretch>
                  <a:fillRect l="-2048" t="-88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601490" y="3275781"/>
                <a:ext cx="8712968" cy="201622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Theorem 1 </a:t>
                </a:r>
                <a:r>
                  <a:rPr lang="en-US" sz="2000" dirty="0" smtClean="0">
                    <a:latin typeface="+mj-lt"/>
                  </a:rPr>
                  <a:t>(Optimal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)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eaLnBrk="0" hangingPunct="0"/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490" y="3275781"/>
                <a:ext cx="8712968" cy="201622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C:\Users\emilbjo\Dropbox\Energy-efficiency\Greentouch Presentation\optimal-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35" y="3779837"/>
            <a:ext cx="587315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561389" cy="5286412"/>
          </a:xfrm>
        </p:spPr>
        <p:txBody>
          <a:bodyPr/>
          <a:lstStyle/>
          <a:p>
            <a:r>
              <a:rPr lang="en-US" dirty="0" smtClean="0"/>
              <a:t>Presentation is based on</a:t>
            </a:r>
          </a:p>
          <a:p>
            <a:pPr marL="544513" lvl="2" indent="0">
              <a:buNone/>
            </a:pPr>
            <a:r>
              <a:rPr lang="sv-SE" sz="2000" dirty="0" smtClean="0"/>
              <a:t>E</a:t>
            </a:r>
            <a:r>
              <a:rPr lang="sv-SE" sz="2000" dirty="0"/>
              <a:t>. Björnson, L. </a:t>
            </a:r>
            <a:r>
              <a:rPr lang="sv-SE" sz="2000" dirty="0" err="1"/>
              <a:t>Sanguinetti</a:t>
            </a:r>
            <a:r>
              <a:rPr lang="sv-SE" sz="2000" dirty="0"/>
              <a:t>, J. Hoydis, M. </a:t>
            </a:r>
            <a:r>
              <a:rPr lang="sv-SE" sz="2000" dirty="0" err="1"/>
              <a:t>Debbah</a:t>
            </a:r>
            <a:r>
              <a:rPr lang="sv-SE" sz="2000" dirty="0"/>
              <a:t>, </a:t>
            </a:r>
            <a:r>
              <a:rPr lang="sv-SE" sz="2000" dirty="0" smtClean="0"/>
              <a:t/>
            </a:r>
            <a:br>
              <a:rPr lang="sv-SE" sz="2000" dirty="0" smtClean="0"/>
            </a:br>
            <a:r>
              <a:rPr lang="en-US" sz="2000" dirty="0" smtClean="0"/>
              <a:t>“</a:t>
            </a:r>
            <a:r>
              <a:rPr lang="en-US" sz="2000" i="1" dirty="0"/>
              <a:t>Designing Multi-User MIMO for Energy Efficiency: When is Massive MIMO the Answer?</a:t>
            </a:r>
            <a:r>
              <a:rPr lang="en-US" sz="2000" dirty="0"/>
              <a:t>,” </a:t>
            </a:r>
            <a:r>
              <a:rPr lang="en-US" sz="2000" dirty="0" smtClean="0"/>
              <a:t>Submitted IEEE </a:t>
            </a:r>
            <a:r>
              <a:rPr lang="en-US" sz="2000" dirty="0"/>
              <a:t>WCNC </a:t>
            </a:r>
            <a:r>
              <a:rPr lang="en-US" sz="2000" dirty="0" smtClean="0"/>
              <a:t>2014 </a:t>
            </a:r>
            <a:br>
              <a:rPr lang="en-US" sz="2000" dirty="0" smtClean="0"/>
            </a:br>
            <a:r>
              <a:rPr lang="en-US" sz="2000" dirty="0" smtClean="0"/>
              <a:t>Preprint available on </a:t>
            </a:r>
            <a:r>
              <a:rPr lang="en-US" sz="2000" dirty="0" err="1" smtClean="0"/>
              <a:t>arXiv</a:t>
            </a:r>
            <a:r>
              <a:rPr lang="en-US" sz="2000" dirty="0" smtClean="0"/>
              <a:t>: </a:t>
            </a:r>
            <a:r>
              <a:rPr lang="en-US" sz="2000" dirty="0"/>
              <a:t>http://arxiv.org/abs/1310.3843.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Question</a:t>
            </a:r>
          </a:p>
          <a:p>
            <a:pPr lvl="1"/>
            <a:r>
              <a:rPr lang="en-US" dirty="0" smtClean="0"/>
              <a:t>How should a single-cell downlink system be designed to maximize energy efficiency?</a:t>
            </a:r>
          </a:p>
          <a:p>
            <a:pPr lvl="1">
              <a:tabLst>
                <a:tab pos="3763963" algn="l"/>
              </a:tabLst>
            </a:pPr>
            <a:r>
              <a:rPr lang="en-US" dirty="0" smtClean="0"/>
              <a:t>Optimization variables: 	Number of base station antennas</a:t>
            </a:r>
            <a:br>
              <a:rPr lang="en-US" dirty="0" smtClean="0"/>
            </a:br>
            <a:r>
              <a:rPr lang="en-US" dirty="0" smtClean="0"/>
              <a:t>	Number of active user </a:t>
            </a:r>
            <a:r>
              <a:rPr lang="en-US" dirty="0" err="1" smtClean="0"/>
              <a:t>equipments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Data rate guaranteed per user</a:t>
            </a:r>
          </a:p>
          <a:p>
            <a:pPr>
              <a:tabLst>
                <a:tab pos="3763963" algn="l"/>
              </a:tabLst>
            </a:pPr>
            <a:r>
              <a:rPr lang="en-US" dirty="0" smtClean="0"/>
              <a:t>Conclusions</a:t>
            </a:r>
          </a:p>
          <a:p>
            <a:pPr lvl="1">
              <a:tabLst>
                <a:tab pos="3763963" algn="l"/>
              </a:tabLst>
            </a:pPr>
            <a:r>
              <a:rPr lang="en-US" dirty="0" smtClean="0"/>
              <a:t>Result depends strongly on </a:t>
            </a:r>
            <a:r>
              <a:rPr lang="en-US" dirty="0"/>
              <a:t>physical layer </a:t>
            </a:r>
            <a:r>
              <a:rPr lang="en-US" dirty="0" err="1" smtClean="0"/>
              <a:t>precoding</a:t>
            </a:r>
            <a:r>
              <a:rPr lang="en-US" dirty="0" smtClean="0"/>
              <a:t> scheme</a:t>
            </a:r>
          </a:p>
          <a:p>
            <a:pPr lvl="1">
              <a:tabLst>
                <a:tab pos="3763963" algn="l"/>
              </a:tabLst>
            </a:pPr>
            <a:r>
              <a:rPr lang="en-US" dirty="0" smtClean="0"/>
              <a:t>Unconventionally many users and antennas can be optimal!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14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Transmit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526946"/>
              </a:xfrm>
            </p:spPr>
            <p:txBody>
              <a:bodyPr/>
              <a:lstStyle/>
              <a:p>
                <a:r>
                  <a:rPr lang="en-US" dirty="0" smtClean="0"/>
                  <a:t>Find 𝜌 that maximizes EE with ZF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</a:t>
                </a:r>
              </a:p>
              <a:p>
                <a:pPr marL="2952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sv-SE" sz="1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sv-SE" sz="1800" b="0" i="0" smtClean="0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sv-SE" sz="1800" b="0" i="0" smtClean="0">
                                <a:latin typeface="Cambria Math"/>
                              </a:rPr>
                              <m:t>aximize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800" dirty="0"/>
                              <m:t>𝜌</m:t>
                            </m:r>
                            <m:r>
                              <a:rPr lang="sv-SE" sz="1800" b="0" i="1" smtClean="0">
                                <a:latin typeface="Cambria Math"/>
                                <a:ea typeface="Cambria Math"/>
                              </a:rPr>
                              <m:t>≥0</m:t>
                            </m:r>
                          </m:e>
                        </m:mr>
                      </m:m>
                      <m:r>
                        <a:rPr lang="sv-SE" sz="18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sv-SE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8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18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sv-SE" sz="1800" i="1"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18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sv-SE" sz="18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η</m:t>
                              </m:r>
                            </m:den>
                          </m:f>
                          <m:r>
                            <a:rPr lang="sv-SE" sz="18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v-SE" sz="18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sv-SE" sz="1800" i="1">
                                  <a:latin typeface="Cambria Math"/>
                                </a:rPr>
                                <m:t>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295275" lvl="1" indent="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Observations</a:t>
                </a:r>
              </a:p>
              <a:p>
                <a:pPr lvl="1"/>
                <a:r>
                  <a:rPr lang="en-US" dirty="0" smtClean="0"/>
                  <a:t>Increases power with number of antennas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  <m:r>
                      <a:rPr lang="en-US" i="1" dirty="0" smtClean="0">
                        <a:latin typeface="Cambria Math"/>
                      </a:rPr>
                      <m:t>/</m:t>
                    </m:r>
                    <m:func>
                      <m:funcPr>
                        <m:ctrlPr>
                          <a:rPr lang="en-US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 b="0" i="1" dirty="0" smtClean="0">
                                <a:latin typeface="Cambria Math"/>
                              </a:rPr>
                              <m:t>𝑀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Opposite to recent claim: Power should decrease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b="0" i="1" dirty="0" smtClean="0">
                            <a:latin typeface="Cambria Math"/>
                          </a:rPr>
                          <m:t>𝑀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Intuition: Higher circuit power </a:t>
                </a:r>
                <a:r>
                  <a:rPr lang="en-US" dirty="0" smtClean="0">
                    <a:sym typeface="Wingdings" panose="05000000000000000000" pitchFamily="2" charset="2"/>
                  </a:rPr>
                  <a:t> Use more transmit power</a:t>
                </a: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328049" cy="5526946"/>
              </a:xfrm>
              <a:blipFill rotWithShape="1">
                <a:blip r:embed="rId2"/>
                <a:stretch>
                  <a:fillRect l="-2048" t="-883" b="-33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601490" y="3275781"/>
            <a:ext cx="8712968" cy="201622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</a:rPr>
              <a:t>Theorem 2 </a:t>
            </a:r>
            <a:r>
              <a:rPr lang="en-US" sz="2000" dirty="0" smtClean="0">
                <a:latin typeface="+mj-lt"/>
              </a:rPr>
              <a:t>(Optimal </a:t>
            </a:r>
            <a:r>
              <a:rPr lang="en-US" sz="2000" dirty="0" smtClean="0"/>
              <a:t>𝜌</a:t>
            </a:r>
            <a:r>
              <a:rPr lang="en-US" sz="2000" dirty="0" smtClean="0">
                <a:latin typeface="+mj-lt"/>
              </a:rPr>
              <a:t>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eaLnBrk="0" hangingPunct="0"/>
            <a:endParaRPr lang="en-US" sz="2000" dirty="0" smtClean="0">
              <a:latin typeface="+mj-lt"/>
            </a:endParaRPr>
          </a:p>
        </p:txBody>
      </p:sp>
      <p:pic>
        <p:nvPicPr>
          <p:cNvPr id="9218" name="Picture 2" descr="C:\Users\emilbjo\Dropbox\Energy-efficiency\Greentouch Presentation\optimal-rh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61" y="3790702"/>
            <a:ext cx="7048901" cy="15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8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Number of Active 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832106" cy="5526946"/>
              </a:xfrm>
            </p:spPr>
            <p:txBody>
              <a:bodyPr/>
              <a:lstStyle/>
              <a:p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that maximizes EE with ZF </a:t>
                </a:r>
                <a:r>
                  <a:rPr lang="en-US" dirty="0" err="1" smtClean="0"/>
                  <a:t>precoding</a:t>
                </a:r>
                <a:r>
                  <a:rPr lang="en-US" dirty="0" smtClean="0"/>
                  <a:t>:</a:t>
                </a:r>
              </a:p>
              <a:p>
                <a:pPr marL="295275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sv-SE" sz="1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sv-SE" sz="1800" b="0" i="0" smtClean="0">
                                <a:latin typeface="Cambria Math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sv-SE" sz="1800" b="0" i="0" smtClean="0">
                                <a:latin typeface="Cambria Math"/>
                              </a:rPr>
                              <m:t>aximize</m:t>
                            </m:r>
                          </m:e>
                        </m:mr>
                        <m:mr>
                          <m:e>
                            <m:r>
                              <a:rPr lang="sv-SE" sz="1800" i="1">
                                <a:latin typeface="Cambria Math"/>
                              </a:rPr>
                              <m:t>𝐾</m:t>
                            </m:r>
                            <m:r>
                              <a:rPr lang="sv-SE" sz="1800" b="0" i="1" smtClean="0">
                                <a:latin typeface="Cambria Math"/>
                                <a:ea typeface="Cambria Math"/>
                              </a:rPr>
                              <m:t>≥0</m:t>
                            </m:r>
                          </m:e>
                        </m:mr>
                      </m:m>
                      <m:r>
                        <a:rPr lang="sv-SE" sz="18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sv-SE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sv-SE" sz="18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sv-SE" sz="18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num>
                                <m:den>
                                  <m:r>
                                    <a:rPr lang="sv-SE" sz="1800" i="1">
                                      <a:latin typeface="Cambria Math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18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sv-SE" sz="18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  <a:ea typeface="Cambria Math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sv-SE" sz="1800" b="0" i="0" smtClean="0">
                                          <a:latin typeface="Cambria Math"/>
                                        </a:rPr>
                                        <m:t>tot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1800" i="1" smtClean="0"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  <m:r>
                                        <a:rPr lang="sv-SE" sz="1800" i="1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sv-SE" sz="18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sv-SE" sz="18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η</m:t>
                              </m:r>
                            </m:den>
                          </m:f>
                          <m:sSup>
                            <m:sSupPr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sv-SE" sz="1800">
                                  <a:latin typeface="Cambria Math"/>
                                </a:rPr>
                                <m:t>tot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sv-SE" sz="180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  <a:ea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sv-SE" sz="1800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sv-SE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sv-SE" sz="1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sv-SE" sz="1800" i="1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v-SE" sz="1800" i="1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sv-SE" sz="18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sv-SE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sv-SE" sz="1800" i="1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  <m:r>
                                    <a:rPr lang="sv-SE" sz="18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sv-SE" sz="1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sv-SE" sz="1800" b="0" i="1" smtClean="0">
                                      <a:latin typeface="Cambria Math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295275" lvl="1" indent="0">
                  <a:spcBef>
                    <a:spcPts val="0"/>
                  </a:spcBef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sv-SE">
                            <a:latin typeface="Cambria Math"/>
                          </a:rPr>
                          <m:t>tot</m:t>
                        </m:r>
                      </m:sup>
                    </m:sSup>
                    <m:r>
                      <a:rPr lang="sv-SE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𝜌</m:t>
                    </m:r>
                    <m:r>
                      <a:rPr lang="sv-SE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ea typeface="Cambria Math"/>
                      </a:rPr>
                      <m:t>𝛽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sv-SE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𝑀</m:t>
                        </m:r>
                      </m:num>
                      <m:den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 smtClean="0"/>
                  <a:t> are fixed.</a:t>
                </a:r>
              </a:p>
              <a:p>
                <a:pPr marL="295275" lvl="1" indent="0"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Observations</a:t>
                </a:r>
              </a:p>
              <a:p>
                <a:pPr lvl="1"/>
                <a:r>
                  <a:rPr lang="en-US" spc="-10" dirty="0"/>
                  <a:t>D</a:t>
                </a:r>
                <a:r>
                  <a:rPr lang="en-US" spc="-10" dirty="0" smtClean="0"/>
                  <a:t>ecreases </a:t>
                </a:r>
                <a:r>
                  <a:rPr lang="en-US" spc="-10" dirty="0"/>
                  <a:t>with circuit power coefficients </a:t>
                </a:r>
                <a:r>
                  <a:rPr lang="en-US" spc="-10" dirty="0" smtClean="0"/>
                  <a:t>multiplied with </a:t>
                </a:r>
                <a14:m>
                  <m:oMath xmlns:m="http://schemas.openxmlformats.org/officeDocument/2006/math">
                    <m:r>
                      <a:rPr lang="en-US" i="1" spc="-10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pc="-10" dirty="0" smtClean="0"/>
                  <a:t> or </a:t>
                </a:r>
                <a14:m>
                  <m:oMath xmlns:m="http://schemas.openxmlformats.org/officeDocument/2006/math">
                    <m:r>
                      <a:rPr lang="en-US" i="1" spc="-10" dirty="0" smtClean="0">
                        <a:latin typeface="Cambria Math"/>
                      </a:rPr>
                      <m:t>𝐾</m:t>
                    </m:r>
                  </m:oMath>
                </a14:m>
                <a:endParaRPr lang="en-US" spc="-10" dirty="0" smtClean="0"/>
              </a:p>
              <a:p>
                <a:pPr lvl="1"/>
                <a:r>
                  <a:rPr lang="en-US" dirty="0" smtClean="0"/>
                  <a:t>Increases with the static hardware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0</m:t>
                        </m:r>
                        <m:r>
                          <a:rPr lang="sv-SE" i="1">
                            <a:latin typeface="Cambria Math"/>
                          </a:rPr>
                          <m:t>,0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Increases with the </a:t>
                </a:r>
                <a:r>
                  <a:rPr lang="en-US" dirty="0" smtClean="0"/>
                  <a:t>propagation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λ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832106" cy="5526946"/>
              </a:xfrm>
              <a:blipFill rotWithShape="1">
                <a:blip r:embed="rId2"/>
                <a:stretch>
                  <a:fillRect l="-1932" t="-88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601490" y="3635821"/>
                <a:ext cx="8712968" cy="158417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+mj-lt"/>
                  </a:rPr>
                  <a:t>Theorem 3 </a:t>
                </a:r>
                <a:r>
                  <a:rPr lang="en-US" sz="2000" dirty="0" smtClean="0">
                    <a:latin typeface="+mj-lt"/>
                  </a:rPr>
                  <a:t>(Optimal </a:t>
                </a:r>
                <a14:m>
                  <m:oMath xmlns:m="http://schemas.openxmlformats.org/officeDocument/2006/math">
                    <m:r>
                      <a:rPr lang="sv-SE" sz="2000" i="1">
                        <a:latin typeface="Cambria Math"/>
                      </a:rPr>
                      <m:t>𝐾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)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Solution is a root to a quartic polynomial:</a:t>
                </a: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Closed-form but very large expressions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1490" y="3635821"/>
                <a:ext cx="8712968" cy="1584176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Numerical Illustrations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6459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Scenario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256041" cy="5286412"/>
          </a:xfrm>
        </p:spPr>
        <p:txBody>
          <a:bodyPr/>
          <a:lstStyle/>
          <a:p>
            <a:r>
              <a:rPr lang="en-US" dirty="0" smtClean="0"/>
              <a:t>Main Characteristics</a:t>
            </a:r>
          </a:p>
          <a:p>
            <a:pPr lvl="1"/>
            <a:r>
              <a:rPr lang="en-US" dirty="0" smtClean="0"/>
              <a:t>Circular cell with radius 250 m</a:t>
            </a:r>
          </a:p>
          <a:p>
            <a:pPr lvl="1"/>
            <a:r>
              <a:rPr lang="en-US" dirty="0" smtClean="0"/>
              <a:t>Uniform user distribution with 35 m minimum distance</a:t>
            </a:r>
          </a:p>
          <a:p>
            <a:pPr lvl="1"/>
            <a:r>
              <a:rPr lang="en-US" dirty="0" smtClean="0"/>
              <a:t>Uncorrelated Rayleigh fading, typical 3GPP </a:t>
            </a:r>
            <a:r>
              <a:rPr lang="en-US" dirty="0" err="1" smtClean="0"/>
              <a:t>pathloss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  <p:pic>
        <p:nvPicPr>
          <p:cNvPr id="1027" name="Picture 3" descr="C:\Users\emilbjo\Dropbox\Energy-efficiency\Greentouch Presentation\paramete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78" y="3347789"/>
            <a:ext cx="855747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ropbox\Energy-efficiency\Greentouch Presentation\figure_scenar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44" y="251445"/>
            <a:ext cx="364703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System Design: ZF </a:t>
            </a:r>
            <a:r>
              <a:rPr lang="en-US" dirty="0" err="1" smtClean="0"/>
              <a:t>Precoding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24</a:t>
            </a:fld>
            <a:endParaRPr lang="sv-SE"/>
          </a:p>
        </p:txBody>
      </p:sp>
      <p:pic>
        <p:nvPicPr>
          <p:cNvPr id="2051" name="Picture 3" descr="C:\Users\emilbjo\Dropbox\Energy-efficiency\Greentouch Presentation\figure-3dplot-zf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0" y="1287511"/>
            <a:ext cx="7814560" cy="566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Optimum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sv-SE" sz="2000" b="0" i="1" dirty="0" smtClean="0">
                        <a:latin typeface="Cambria Math"/>
                      </a:rPr>
                      <m:t>𝑀</m:t>
                    </m:r>
                    <m:r>
                      <a:rPr lang="sv-SE" sz="2000" b="0" i="1" dirty="0" smtClean="0">
                        <a:latin typeface="Cambria Math"/>
                      </a:rPr>
                      <m:t>=165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sv-SE" sz="2000" b="0" i="1" dirty="0" smtClean="0">
                          <a:latin typeface="Cambria Math"/>
                        </a:rPr>
                        <m:t>=85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𝜌</m:t>
                      </m:r>
                      <m:r>
                        <a:rPr lang="sv-SE" sz="1800" i="1" dirty="0">
                          <a:latin typeface="Cambria Math"/>
                        </a:rPr>
                        <m:t>=</m:t>
                      </m:r>
                      <m:r>
                        <a:rPr lang="sv-SE" sz="1800" b="0" i="1" dirty="0" smtClean="0">
                          <a:latin typeface="Cambria Math"/>
                        </a:rPr>
                        <m:t>4.6</m:t>
                      </m:r>
                    </m:oMath>
                  </m:oMathPara>
                </a14:m>
                <a:endParaRPr lang="en-US" sz="2000" dirty="0"/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User rates: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as 256-QAM</a:t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blipFill rotWithShape="1">
                <a:blip r:embed="rId3"/>
                <a:stretch>
                  <a:fillRect b="-3218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 bwMode="auto">
              <a:xfrm>
                <a:off x="305346" y="5147989"/>
                <a:ext cx="2016224" cy="1872208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 Massive MIMO!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Very many antennas,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𝑀</m:t>
                      </m:r>
                      <m:r>
                        <a:rPr lang="en-US" sz="2000" i="1" dirty="0" smtClean="0">
                          <a:latin typeface="Cambria Math"/>
                        </a:rPr>
                        <m:t>/</m:t>
                      </m:r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r>
                  <a:rPr lang="en-US" sz="2000" dirty="0" smtClean="0">
                    <a:latin typeface="+mj-lt"/>
                  </a:rPr>
                  <a:t/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5147989"/>
                <a:ext cx="2016224" cy="1872208"/>
              </a:xfrm>
              <a:prstGeom prst="roundRect">
                <a:avLst/>
              </a:prstGeom>
              <a:blipFill rotWithShape="1">
                <a:blip r:embed="rId4"/>
                <a:stretch>
                  <a:fillRect b="-32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84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System Design: </a:t>
            </a:r>
            <a:r>
              <a:rPr lang="en-US" dirty="0" smtClean="0"/>
              <a:t>MRT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610" y="1333805"/>
            <a:ext cx="7814560" cy="55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Optimum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dirty="0" smtClean="0">
                          <a:latin typeface="Cambria Math"/>
                        </a:rPr>
                        <m:t>𝑀</m:t>
                      </m:r>
                      <m:r>
                        <a:rPr lang="sv-SE" sz="2000" b="0" i="1" dirty="0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𝐾</m:t>
                      </m:r>
                      <m:r>
                        <a:rPr lang="sv-SE" sz="2000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𝜌</m:t>
                      </m:r>
                      <m:r>
                        <a:rPr lang="sv-SE" sz="1800" i="1" dirty="0">
                          <a:latin typeface="Cambria Math"/>
                        </a:rPr>
                        <m:t>=12.7</m:t>
                      </m:r>
                    </m:oMath>
                  </m:oMathPara>
                </a14:m>
                <a:endParaRPr lang="en-US" sz="2000" dirty="0"/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User rates: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as 64-QAM</a:t>
                </a:r>
                <a:br>
                  <a:rPr lang="en-US" sz="2000" dirty="0" smtClean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2555701"/>
                <a:ext cx="2016224" cy="2448272"/>
              </a:xfrm>
              <a:prstGeom prst="roundRect">
                <a:avLst/>
              </a:prstGeom>
              <a:blipFill rotWithShape="1">
                <a:blip r:embed="rId3"/>
                <a:stretch>
                  <a:fillRect b="-3218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 bwMode="auto">
          <a:xfrm>
            <a:off x="305346" y="5147989"/>
            <a:ext cx="2016224" cy="175390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 Single-user 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transmission!</a:t>
            </a: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Only exploit</a:t>
            </a:r>
            <a:br>
              <a:rPr lang="en-US" sz="2000" dirty="0" smtClean="0">
                <a:latin typeface="+mj-lt"/>
              </a:rPr>
            </a:br>
            <a:r>
              <a:rPr lang="en-US" sz="2000" dirty="0" err="1" smtClean="0">
                <a:latin typeface="+mj-lt"/>
              </a:rPr>
              <a:t>precoding</a:t>
            </a:r>
            <a:r>
              <a:rPr lang="en-US" sz="2000" dirty="0" smtClean="0">
                <a:latin typeface="+mj-lt"/>
              </a:rPr>
              <a:t> gain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21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Huge Difference?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 smtClean="0"/>
                  <a:t>Interference is the Limiting Factor</a:t>
                </a:r>
              </a:p>
              <a:p>
                <a:pPr lvl="1"/>
                <a:r>
                  <a:rPr lang="en-US" dirty="0" smtClean="0"/>
                  <a:t>ZF: Suppress interference actively</a:t>
                </a:r>
              </a:p>
              <a:p>
                <a:pPr lvl="1"/>
                <a:r>
                  <a:rPr lang="en-US" dirty="0" smtClean="0"/>
                  <a:t>MRT: Only indirect suppression by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sv-SE" b="0" i="1" dirty="0" smtClean="0">
                        <a:latin typeface="Cambria Math"/>
                        <a:ea typeface="Cambria Math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 smtClean="0"/>
                  <a:t>More results: </a:t>
                </a:r>
                <a:r>
                  <a:rPr lang="en-US" sz="2000" dirty="0" smtClean="0"/>
                  <a:t>RZF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sz="2000" dirty="0" smtClean="0"/>
                  <a:t>ZF, same trends under imperfect CSI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 b="-10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  <p:pic>
        <p:nvPicPr>
          <p:cNvPr id="4098" name="Picture 2" descr="C:\Users\emilbjo\Dropbox\Energy-efficiency\Greentouch Presentation\figure-optee-rates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20" y="2843733"/>
            <a:ext cx="6887393" cy="3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1335872" y="3130423"/>
            <a:ext cx="2649785" cy="14184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-414734" y="4273629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Only 2x</a:t>
            </a:r>
          </a:p>
          <a:p>
            <a:pPr lvl="1" algn="ctr"/>
            <a:r>
              <a:rPr lang="en-US" sz="2000" dirty="0" smtClean="0">
                <a:latin typeface="+mn-lt"/>
              </a:rPr>
              <a:t>difference</a:t>
            </a:r>
          </a:p>
          <a:p>
            <a:pPr lvl="1" algn="ctr"/>
            <a:r>
              <a:rPr lang="en-US" sz="2000" dirty="0" smtClean="0">
                <a:latin typeface="+mn-lt"/>
              </a:rPr>
              <a:t>in EE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335872" y="4548887"/>
            <a:ext cx="985698" cy="45508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586266" y="4188847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100x</a:t>
            </a:r>
          </a:p>
          <a:p>
            <a:pPr lvl="1" algn="ctr"/>
            <a:r>
              <a:rPr lang="en-US" sz="2000" dirty="0" smtClean="0">
                <a:latin typeface="+mn-lt"/>
              </a:rPr>
              <a:t>difference</a:t>
            </a:r>
          </a:p>
          <a:p>
            <a:pPr lvl="1" algn="ctr"/>
            <a:r>
              <a:rPr lang="en-US" sz="2000" dirty="0" smtClean="0">
                <a:latin typeface="+mn-lt"/>
              </a:rPr>
              <a:t>in throughput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7861401" y="3918927"/>
            <a:ext cx="1084905" cy="70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6123484" y="4628159"/>
            <a:ext cx="2822822" cy="1432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04064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Efficient to Use More Power?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382930"/>
              </a:xfrm>
            </p:spPr>
            <p:txBody>
              <a:bodyPr/>
              <a:lstStyle/>
              <a:p>
                <a:r>
                  <a:rPr lang="en-US" dirty="0" smtClean="0"/>
                  <a:t>Recall Theorem 2: Transmit power increases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Figure shows EE-maximizing power for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r>
                  <a:rPr lang="en-US" dirty="0" smtClean="0"/>
                  <a:t>Intuition: More Circuit Power </a:t>
                </a:r>
                <a:r>
                  <a:rPr lang="en-US" dirty="0" smtClean="0">
                    <a:sym typeface="Wingdings" panose="05000000000000000000" pitchFamily="2" charset="2"/>
                  </a:rPr>
                  <a:t> Use More Transmit Power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382930"/>
              </a:xfrm>
              <a:blipFill rotWithShape="1">
                <a:blip r:embed="rId2"/>
                <a:stretch>
                  <a:fillRect l="-1993" t="-906" b="-215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  <p:pic>
        <p:nvPicPr>
          <p:cNvPr id="5122" name="Picture 2" descr="C:\Users\emilbjo\Dropbox\Energy-efficiency\Greentouch Presentation\figure-optpower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08" y="2610242"/>
            <a:ext cx="7128792" cy="368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 flipH="1" flipV="1">
            <a:off x="7901269" y="3412507"/>
            <a:ext cx="1382663" cy="70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9" name="Rectangle 8"/>
          <p:cNvSpPr/>
          <p:nvPr/>
        </p:nvSpPr>
        <p:spPr>
          <a:xfrm>
            <a:off x="8707868" y="3559120"/>
            <a:ext cx="1822614" cy="92333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Essentially</a:t>
            </a:r>
          </a:p>
          <a:p>
            <a:pPr lvl="1" algn="ctr"/>
            <a:r>
              <a:rPr lang="en-US" sz="2000" dirty="0" smtClean="0">
                <a:latin typeface="+mn-lt"/>
              </a:rPr>
              <a:t>linear</a:t>
            </a:r>
          </a:p>
          <a:p>
            <a:pPr lvl="1" algn="ctr"/>
            <a:r>
              <a:rPr lang="en-US" sz="2000" dirty="0" smtClean="0">
                <a:latin typeface="+mn-lt"/>
              </a:rPr>
              <a:t>growth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7987788" y="4121739"/>
            <a:ext cx="1296144" cy="72075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8131804" y="4121739"/>
            <a:ext cx="1152128" cy="15128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6106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28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3" y="1565259"/>
            <a:ext cx="8561389" cy="5526946"/>
          </a:xfrm>
        </p:spPr>
        <p:txBody>
          <a:bodyPr/>
          <a:lstStyle/>
          <a:p>
            <a:r>
              <a:rPr lang="en-US" dirty="0" smtClean="0"/>
              <a:t>What if a Single-Cell System Designed for High EE?</a:t>
            </a:r>
            <a:endParaRPr lang="en-US" dirty="0"/>
          </a:p>
          <a:p>
            <a:pPr lvl="1"/>
            <a:r>
              <a:rPr lang="en-US" dirty="0" smtClean="0"/>
              <a:t>Need: Reasonable throughput model</a:t>
            </a:r>
          </a:p>
          <a:p>
            <a:pPr lvl="1"/>
            <a:r>
              <a:rPr lang="en-US" dirty="0" smtClean="0"/>
              <a:t>Need: </a:t>
            </a:r>
            <a:r>
              <a:rPr lang="en-US" dirty="0"/>
              <a:t>Reasonable power </a:t>
            </a:r>
            <a:r>
              <a:rPr lang="en-US" dirty="0" smtClean="0"/>
              <a:t>consumption model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Contributions</a:t>
            </a:r>
            <a:endParaRPr lang="en-US" dirty="0"/>
          </a:p>
          <a:p>
            <a:pPr lvl="1"/>
            <a:r>
              <a:rPr lang="en-US" dirty="0" smtClean="0"/>
              <a:t>General power consumption model</a:t>
            </a:r>
            <a:endParaRPr lang="en-US" dirty="0"/>
          </a:p>
          <a:p>
            <a:pPr lvl="1"/>
            <a:r>
              <a:rPr lang="en-US" dirty="0" smtClean="0"/>
              <a:t>Closed-form results for ZF: 	Optimal number of antennas</a:t>
            </a:r>
            <a:br>
              <a:rPr lang="en-US" dirty="0" smtClean="0"/>
            </a:br>
            <a:r>
              <a:rPr lang="en-US" dirty="0" smtClean="0"/>
              <a:t>				Optimal number of active UEs</a:t>
            </a:r>
            <a:br>
              <a:rPr lang="en-US" dirty="0" smtClean="0"/>
            </a:br>
            <a:r>
              <a:rPr lang="en-US" dirty="0" smtClean="0"/>
              <a:t>				Optimal transmit power</a:t>
            </a:r>
            <a:endParaRPr lang="en-US" dirty="0"/>
          </a:p>
          <a:p>
            <a:pPr lvl="1"/>
            <a:r>
              <a:rPr lang="en-US" dirty="0" smtClean="0"/>
              <a:t>Observations: More circuit power </a:t>
            </a:r>
            <a:r>
              <a:rPr lang="en-US" dirty="0" smtClean="0">
                <a:sym typeface="Wingdings" panose="05000000000000000000" pitchFamily="2" charset="2"/>
              </a:rPr>
              <a:t> Use more transmit power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Numerical Example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ZF/RZF </a:t>
            </a:r>
            <a:r>
              <a:rPr lang="en-US" dirty="0" err="1" smtClean="0">
                <a:sym typeface="Wingdings" panose="05000000000000000000" pitchFamily="2" charset="2"/>
              </a:rPr>
              <a:t>precoding</a:t>
            </a:r>
            <a:r>
              <a:rPr lang="en-US" dirty="0" smtClean="0">
                <a:sym typeface="Wingdings" panose="05000000000000000000" pitchFamily="2" charset="2"/>
              </a:rPr>
              <a:t>: Massive MIMO system is optimal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MRT </a:t>
            </a:r>
            <a:r>
              <a:rPr lang="en-US" dirty="0" err="1" smtClean="0">
                <a:sym typeface="Wingdings" panose="05000000000000000000" pitchFamily="2" charset="2"/>
              </a:rPr>
              <a:t>precoding</a:t>
            </a:r>
            <a:r>
              <a:rPr lang="en-US" dirty="0" smtClean="0">
                <a:sym typeface="Wingdings" panose="05000000000000000000" pitchFamily="2" charset="2"/>
              </a:rPr>
              <a:t>: Single-user transmission is optimal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Small difference in EE, but huge difference in throughput!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29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54446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0004" y="1115541"/>
            <a:ext cx="10098434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dirty="0" smtClean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Main reference: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E. Björnson, L. </a:t>
            </a:r>
            <a:r>
              <a:rPr lang="en-US" sz="2000" kern="0" dirty="0" err="1">
                <a:latin typeface="+mn-lt"/>
              </a:rPr>
              <a:t>Sanguinetti</a:t>
            </a:r>
            <a:r>
              <a:rPr lang="en-US" sz="2000" kern="0" dirty="0">
                <a:latin typeface="+mn-lt"/>
              </a:rPr>
              <a:t>, J. Hoydis, M. </a:t>
            </a:r>
            <a:r>
              <a:rPr lang="en-US" sz="2000" kern="0" dirty="0" err="1">
                <a:latin typeface="+mn-lt"/>
              </a:rPr>
              <a:t>Debbah</a:t>
            </a:r>
            <a:r>
              <a:rPr lang="en-US" sz="2000" kern="0" dirty="0">
                <a:latin typeface="+mn-lt"/>
              </a:rPr>
              <a:t>, </a:t>
            </a:r>
            <a:br>
              <a:rPr lang="en-US" sz="2000" kern="0" dirty="0">
                <a:latin typeface="+mn-lt"/>
              </a:rPr>
            </a:br>
            <a:r>
              <a:rPr lang="en-US" sz="2000" kern="0" dirty="0">
                <a:latin typeface="+mn-lt"/>
              </a:rPr>
              <a:t>“</a:t>
            </a:r>
            <a:r>
              <a:rPr lang="en-US" sz="2000" i="1" kern="0" dirty="0">
                <a:latin typeface="+mn-lt"/>
              </a:rPr>
              <a:t>Designing Multi-User MIMO for Energy Efficiency: </a:t>
            </a:r>
            <a:r>
              <a:rPr lang="en-US" sz="2000" i="1" kern="0" dirty="0" smtClean="0">
                <a:latin typeface="+mn-lt"/>
              </a:rPr>
              <a:t/>
            </a:r>
            <a:br>
              <a:rPr lang="en-US" sz="2000" i="1" kern="0" dirty="0" smtClean="0">
                <a:latin typeface="+mn-lt"/>
              </a:rPr>
            </a:br>
            <a:r>
              <a:rPr lang="en-US" sz="2000" i="1" kern="0" dirty="0" smtClean="0">
                <a:latin typeface="+mn-lt"/>
              </a:rPr>
              <a:t>When </a:t>
            </a:r>
            <a:r>
              <a:rPr lang="en-US" sz="2000" i="1" kern="0" dirty="0">
                <a:latin typeface="+mn-lt"/>
              </a:rPr>
              <a:t>is Massive MIMO the Answer</a:t>
            </a:r>
            <a:r>
              <a:rPr lang="en-US" sz="2000" i="1" kern="0" dirty="0" smtClean="0">
                <a:latin typeface="+mn-lt"/>
              </a:rPr>
              <a:t>?”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i="1" kern="0" dirty="0" smtClean="0">
                <a:latin typeface="+mn-lt"/>
              </a:rPr>
              <a:t/>
            </a:r>
            <a:br>
              <a:rPr lang="en-US" sz="2000" i="1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Submitted IEEE WCNC 2014</a:t>
            </a:r>
            <a:r>
              <a:rPr lang="en-US" sz="2000" kern="0" dirty="0">
                <a:latin typeface="+mn-lt"/>
              </a:rPr>
              <a:t/>
            </a:r>
            <a:br>
              <a:rPr lang="en-US" sz="2000" kern="0" dirty="0">
                <a:latin typeface="+mn-lt"/>
              </a:rPr>
            </a:br>
            <a:r>
              <a:rPr lang="en-US" sz="2000" kern="0" dirty="0">
                <a:latin typeface="+mn-lt"/>
              </a:rPr>
              <a:t>Preprint available on </a:t>
            </a:r>
            <a:r>
              <a:rPr lang="en-US" sz="2000" kern="0" dirty="0" err="1">
                <a:latin typeface="+mn-lt"/>
              </a:rPr>
              <a:t>arXiv</a:t>
            </a:r>
            <a:r>
              <a:rPr lang="en-US" sz="2000" kern="0" dirty="0">
                <a:latin typeface="+mn-lt"/>
              </a:rPr>
              <a:t>: http://arxiv.org/abs/1310.3843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8" name="Picture 2" descr="Green Touch ™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" y="6283778"/>
            <a:ext cx="2718602" cy="8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ubblews.com/assets/images/news/1313093736_13804387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66" y="-45918"/>
            <a:ext cx="2304256" cy="15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832105" cy="1260475"/>
          </a:xfrm>
        </p:spPr>
        <p:txBody>
          <a:bodyPr/>
          <a:lstStyle/>
          <a:p>
            <a:r>
              <a:rPr lang="en-US" dirty="0" smtClean="0"/>
              <a:t>What are the               Expectations?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 smtClean="0"/>
              <a:t>Tons of Plenary Talks and Overview Articles</a:t>
            </a:r>
          </a:p>
          <a:p>
            <a:pPr lvl="1"/>
            <a:r>
              <a:rPr lang="en-US" dirty="0" smtClean="0"/>
              <a:t>Fulfilling dream of ubiquitous wireless connectivity</a:t>
            </a:r>
          </a:p>
          <a:p>
            <a:endParaRPr lang="en-US" dirty="0" smtClean="0"/>
          </a:p>
          <a:p>
            <a:r>
              <a:rPr lang="en-US" dirty="0" smtClean="0"/>
              <a:t>Expectation: Many Metrics Should Be Improved in 5G</a:t>
            </a:r>
          </a:p>
          <a:p>
            <a:pPr lvl="1"/>
            <a:r>
              <a:rPr lang="en-US" dirty="0" smtClean="0"/>
              <a:t>Higher user data rates </a:t>
            </a:r>
          </a:p>
          <a:p>
            <a:pPr lvl="1"/>
            <a:r>
              <a:rPr lang="en-US" dirty="0" smtClean="0"/>
              <a:t>Higher area throughput</a:t>
            </a:r>
          </a:p>
          <a:p>
            <a:pPr lvl="1"/>
            <a:r>
              <a:rPr lang="en-US" dirty="0" smtClean="0"/>
              <a:t>Great scalability in number of connected devices</a:t>
            </a:r>
          </a:p>
          <a:p>
            <a:pPr lvl="1"/>
            <a:r>
              <a:rPr lang="en-US" dirty="0" smtClean="0"/>
              <a:t>Higher reliability and lower latency</a:t>
            </a:r>
          </a:p>
          <a:p>
            <a:pPr lvl="1"/>
            <a:r>
              <a:rPr lang="en-US" dirty="0" smtClean="0"/>
              <a:t>Better coverage with more uniform user rates</a:t>
            </a:r>
          </a:p>
          <a:p>
            <a:pPr lvl="1"/>
            <a:r>
              <a:rPr lang="en-US" dirty="0" smtClean="0"/>
              <a:t>Improved energy efficiency</a:t>
            </a:r>
          </a:p>
          <a:p>
            <a:pPr lvl="1"/>
            <a:endParaRPr lang="en-US" dirty="0"/>
          </a:p>
          <a:p>
            <a:r>
              <a:rPr lang="en-US" dirty="0" smtClean="0"/>
              <a:t>These are Conflicting Metrics!</a:t>
            </a:r>
          </a:p>
          <a:p>
            <a:pPr lvl="1"/>
            <a:r>
              <a:rPr lang="en-US" dirty="0" smtClean="0"/>
              <a:t>Impossible to maximize all metrics simultaneously</a:t>
            </a:r>
          </a:p>
          <a:p>
            <a:pPr lvl="1"/>
            <a:r>
              <a:rPr lang="en-US" dirty="0" smtClean="0"/>
              <a:t>Our goal: High energy efficiency (EE) with uniform user rates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sp>
        <p:nvSpPr>
          <p:cNvPr id="7" name="Freeform 6"/>
          <p:cNvSpPr/>
          <p:nvPr/>
        </p:nvSpPr>
        <p:spPr bwMode="auto">
          <a:xfrm>
            <a:off x="1240418" y="4951846"/>
            <a:ext cx="1081152" cy="1732733"/>
          </a:xfrm>
          <a:custGeom>
            <a:avLst/>
            <a:gdLst>
              <a:gd name="connsiteX0" fmla="*/ 1000978 w 1000978"/>
              <a:gd name="connsiteY0" fmla="*/ 1897039 h 1897039"/>
              <a:gd name="connsiteX1" fmla="*/ 45635 w 1000978"/>
              <a:gd name="connsiteY1" fmla="*/ 1310185 h 1897039"/>
              <a:gd name="connsiteX2" fmla="*/ 236703 w 1000978"/>
              <a:gd name="connsiteY2" fmla="*/ 395785 h 1897039"/>
              <a:gd name="connsiteX3" fmla="*/ 973682 w 1000978"/>
              <a:gd name="connsiteY3" fmla="*/ 0 h 1897039"/>
              <a:gd name="connsiteX0" fmla="*/ 985644 w 985644"/>
              <a:gd name="connsiteY0" fmla="*/ 1897039 h 1897039"/>
              <a:gd name="connsiteX1" fmla="*/ 30301 w 985644"/>
              <a:gd name="connsiteY1" fmla="*/ 1310185 h 1897039"/>
              <a:gd name="connsiteX2" fmla="*/ 303256 w 985644"/>
              <a:gd name="connsiteY2" fmla="*/ 423081 h 1897039"/>
              <a:gd name="connsiteX3" fmla="*/ 958348 w 985644"/>
              <a:gd name="connsiteY3" fmla="*/ 0 h 1897039"/>
              <a:gd name="connsiteX0" fmla="*/ 985644 w 985644"/>
              <a:gd name="connsiteY0" fmla="*/ 1897039 h 1897039"/>
              <a:gd name="connsiteX1" fmla="*/ 30301 w 985644"/>
              <a:gd name="connsiteY1" fmla="*/ 1173707 h 1897039"/>
              <a:gd name="connsiteX2" fmla="*/ 303256 w 985644"/>
              <a:gd name="connsiteY2" fmla="*/ 423081 h 1897039"/>
              <a:gd name="connsiteX3" fmla="*/ 958348 w 985644"/>
              <a:gd name="connsiteY3" fmla="*/ 0 h 1897039"/>
              <a:gd name="connsiteX0" fmla="*/ 981155 w 981155"/>
              <a:gd name="connsiteY0" fmla="*/ 1924335 h 1924335"/>
              <a:gd name="connsiteX1" fmla="*/ 25812 w 981155"/>
              <a:gd name="connsiteY1" fmla="*/ 1201003 h 1924335"/>
              <a:gd name="connsiteX2" fmla="*/ 298767 w 981155"/>
              <a:gd name="connsiteY2" fmla="*/ 450377 h 1924335"/>
              <a:gd name="connsiteX3" fmla="*/ 585369 w 981155"/>
              <a:gd name="connsiteY3" fmla="*/ 0 h 1924335"/>
              <a:gd name="connsiteX0" fmla="*/ 1081152 w 1081152"/>
              <a:gd name="connsiteY0" fmla="*/ 1924335 h 1924335"/>
              <a:gd name="connsiteX1" fmla="*/ 125809 w 1081152"/>
              <a:gd name="connsiteY1" fmla="*/ 1201003 h 1924335"/>
              <a:gd name="connsiteX2" fmla="*/ 71218 w 1081152"/>
              <a:gd name="connsiteY2" fmla="*/ 464025 h 1924335"/>
              <a:gd name="connsiteX3" fmla="*/ 685366 w 1081152"/>
              <a:gd name="connsiteY3" fmla="*/ 0 h 192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1152" h="1924335">
                <a:moveTo>
                  <a:pt x="1081152" y="1924335"/>
                </a:moveTo>
                <a:cubicBezTo>
                  <a:pt x="667170" y="1756012"/>
                  <a:pt x="294131" y="1444388"/>
                  <a:pt x="125809" y="1201003"/>
                </a:cubicBezTo>
                <a:cubicBezTo>
                  <a:pt x="-42513" y="957618"/>
                  <a:pt x="-22041" y="664192"/>
                  <a:pt x="71218" y="464025"/>
                </a:cubicBezTo>
                <a:cubicBezTo>
                  <a:pt x="164477" y="263858"/>
                  <a:pt x="685366" y="0"/>
                  <a:pt x="685366" y="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Left Brace 7"/>
          <p:cNvSpPr/>
          <p:nvPr/>
        </p:nvSpPr>
        <p:spPr bwMode="auto">
          <a:xfrm>
            <a:off x="1961530" y="4661399"/>
            <a:ext cx="432048" cy="576064"/>
          </a:xfrm>
          <a:prstGeom prst="lef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226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832105" cy="1260475"/>
          </a:xfrm>
        </p:spPr>
        <p:txBody>
          <a:bodyPr/>
          <a:lstStyle/>
          <a:p>
            <a:r>
              <a:rPr lang="en-US" dirty="0"/>
              <a:t>Multi-User </a:t>
            </a:r>
            <a:r>
              <a:rPr lang="en-US" dirty="0" smtClean="0"/>
              <a:t>MIMO 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 smtClean="0"/>
                  <a:t>Multi-User Multiple-Input Multiple-Output (MIMO)</a:t>
                </a:r>
              </a:p>
              <a:p>
                <a:pPr lvl="1"/>
                <a:r>
                  <a:rPr lang="en-US" dirty="0" smtClean="0"/>
                  <a:t>One base </a:t>
                </a:r>
                <a:r>
                  <a:rPr lang="en-US" dirty="0"/>
                  <a:t>station (BS) with </a:t>
                </a:r>
                <a:r>
                  <a:rPr lang="en-US" dirty="0" smtClean="0"/>
                  <a:t>array of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antennas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single-antenna user </a:t>
                </a:r>
                <a:r>
                  <a:rPr lang="en-US" dirty="0" err="1"/>
                  <a:t>equipments</a:t>
                </a:r>
                <a:r>
                  <a:rPr lang="en-US" dirty="0"/>
                  <a:t> (UEs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Downlink: Transmission from BS to UEs</a:t>
                </a: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Share a flat-fading carrier</a:t>
                </a:r>
                <a:endParaRPr lang="sv-SE" dirty="0" smtClean="0"/>
              </a:p>
              <a:p>
                <a:r>
                  <a:rPr lang="en-US" dirty="0" smtClean="0"/>
                  <a:t>Multi-Antenna </a:t>
                </a:r>
                <a:r>
                  <a:rPr lang="en-US" dirty="0" err="1" smtClean="0"/>
                  <a:t>Precoding</a:t>
                </a:r>
                <a:endParaRPr lang="en-US" dirty="0"/>
              </a:p>
              <a:p>
                <a:pPr lvl="1"/>
                <a:r>
                  <a:rPr lang="en-US" dirty="0" smtClean="0"/>
                  <a:t>Spatially </a:t>
                </a:r>
                <a:r>
                  <a:rPr lang="en-US" dirty="0"/>
                  <a:t>directed </a:t>
                </a:r>
                <a:r>
                  <a:rPr lang="en-US" dirty="0" smtClean="0"/>
                  <a:t>signals</a:t>
                </a:r>
              </a:p>
              <a:p>
                <a:pPr lvl="1"/>
                <a:r>
                  <a:rPr lang="en-US" dirty="0" smtClean="0"/>
                  <a:t>Signal improved by array gain</a:t>
                </a:r>
              </a:p>
              <a:p>
                <a:pPr lvl="1"/>
                <a:r>
                  <a:rPr lang="en-US" dirty="0"/>
                  <a:t>Adaptive control of interference</a:t>
                </a:r>
              </a:p>
              <a:p>
                <a:pPr lvl="1"/>
                <a:r>
                  <a:rPr lang="en-US" dirty="0"/>
                  <a:t>Serve multiple </a:t>
                </a:r>
                <a:r>
                  <a:rPr lang="en-US" dirty="0" smtClean="0"/>
                  <a:t>users</a:t>
                </a:r>
                <a:r>
                  <a:rPr lang="en-US" dirty="0"/>
                  <a:t> </a:t>
                </a:r>
                <a:r>
                  <a:rPr lang="en-US" dirty="0" smtClean="0"/>
                  <a:t>in parallel</a:t>
                </a:r>
              </a:p>
              <a:p>
                <a:pPr marL="295275" lvl="1" indent="0">
                  <a:buNone/>
                </a:pPr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pic>
        <p:nvPicPr>
          <p:cNvPr id="9" name="Picture 2" descr="C:\Users\emilbjo\Documents\Presentationer\2012-10 Supelec\multi-antenna-transmi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93" y="3792031"/>
            <a:ext cx="3927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40895" y="5664239"/>
            <a:ext cx="4105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Space-division multiple </a:t>
            </a:r>
            <a:r>
              <a:rPr lang="en-US" sz="2000" dirty="0" smtClean="0">
                <a:latin typeface="+mn-lt"/>
              </a:rPr>
              <a:t>access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(SDMA)</a:t>
            </a:r>
            <a:endParaRPr lang="sv-SE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2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dirty="0"/>
              <a:t>Multi-User MIMO </a:t>
            </a:r>
            <a:r>
              <a:rPr lang="en-US" dirty="0" smtClean="0"/>
              <a:t>System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 smtClean="0"/>
              <a:t>Cell: Area with user location and </a:t>
            </a:r>
            <a:r>
              <a:rPr lang="en-US" dirty="0" err="1" smtClean="0"/>
              <a:t>pathloss</a:t>
            </a:r>
            <a:r>
              <a:rPr lang="en-US" dirty="0" smtClean="0"/>
              <a:t> distribution</a:t>
            </a:r>
          </a:p>
          <a:p>
            <a:r>
              <a:rPr lang="en-US" dirty="0" smtClean="0"/>
              <a:t>Scheduling: Pick users randomly, with random location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pic>
        <p:nvPicPr>
          <p:cNvPr id="2051" name="Picture 3" descr="C:\Users\emilbjo\Dropbox\Energy-efficiency\Greentouch Presentation\figure_scenari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78" y="2791431"/>
            <a:ext cx="8712968" cy="430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24712" y="4205065"/>
                <a:ext cx="2321570" cy="1656184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Clean-Slate Design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Select </a:t>
                </a:r>
                <a14:m>
                  <m:oMath xmlns:m="http://schemas.openxmlformats.org/officeDocument/2006/math">
                    <m:r>
                      <a:rPr lang="sv-SE" sz="2000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/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to maximize EE!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12" y="4205065"/>
                <a:ext cx="2321570" cy="1656184"/>
              </a:xfrm>
              <a:prstGeom prst="roundRect">
                <a:avLst/>
              </a:prstGeom>
              <a:blipFill rotWithShape="1">
                <a:blip r:embed="rId3"/>
                <a:stretch>
                  <a:fillRect l="-1305" r="-130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817514" y="2699717"/>
            <a:ext cx="2138727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Some UE</a:t>
            </a:r>
          </a:p>
          <a:p>
            <a:pPr lvl="1" algn="ctr"/>
            <a:r>
              <a:rPr lang="en-US" sz="2000" dirty="0" smtClean="0">
                <a:latin typeface="+mn-lt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38941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Energy Efficiency?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9264153" cy="5286412"/>
              </a:xfrm>
            </p:spPr>
            <p:txBody>
              <a:bodyPr/>
              <a:lstStyle/>
              <a:p>
                <a:r>
                  <a:rPr lang="en-US" dirty="0" smtClean="0"/>
                  <a:t>Energy Efficiency in bits/Joule</a:t>
                </a:r>
                <a:endParaRPr lang="sv-SE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sv-SE">
                        <a:latin typeface="Cambria Math"/>
                      </a:rPr>
                      <m:t>𝐸𝐸</m:t>
                    </m:r>
                    <m:r>
                      <a:rPr lang="sv-SE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v-SE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Average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Throughput</m:t>
                        </m:r>
                        <m:r>
                          <a:rPr lang="sv-SE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v-SE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bits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channel</m:t>
                                </m:r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use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Consumption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v-SE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Joule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channel</m:t>
                                </m:r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sv-SE">
                                    <a:latin typeface="Cambria Math"/>
                                  </a:rPr>
                                  <m:t>use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sv-SE" dirty="0" smtClean="0">
                  <a:latin typeface="Cambria Math"/>
                </a:endParaRPr>
              </a:p>
              <a:p>
                <a:pPr lvl="1"/>
                <a:endParaRPr lang="sv-SE" dirty="0">
                  <a:latin typeface="Cambria Math"/>
                </a:endParaRPr>
              </a:p>
              <a:p>
                <a:r>
                  <a:rPr lang="en-US" dirty="0" smtClean="0"/>
                  <a:t>Conventional Academic Approaches</a:t>
                </a:r>
              </a:p>
              <a:p>
                <a:pPr lvl="1"/>
                <a:r>
                  <a:rPr lang="en-US" dirty="0" smtClean="0"/>
                  <a:t>Maximize throughput with fixed power</a:t>
                </a:r>
              </a:p>
              <a:p>
                <a:pPr lvl="1"/>
                <a:r>
                  <a:rPr lang="en-US" dirty="0" smtClean="0"/>
                  <a:t>Minimize transmit power for fixed throughput</a:t>
                </a:r>
              </a:p>
              <a:p>
                <a:endParaRPr lang="en-US" dirty="0"/>
              </a:p>
              <a:p>
                <a:r>
                  <a:rPr lang="en-US" dirty="0" smtClean="0"/>
                  <a:t>New Problem: </a:t>
                </a:r>
                <a:r>
                  <a:rPr lang="en-US" sz="2000" dirty="0" smtClean="0"/>
                  <a:t>Balance throughput and power consumption</a:t>
                </a:r>
              </a:p>
              <a:p>
                <a:pPr lvl="1"/>
                <a:r>
                  <a:rPr lang="en-US" dirty="0" smtClean="0"/>
                  <a:t>Crucial: Account for overhead signaling</a:t>
                </a:r>
              </a:p>
              <a:p>
                <a:pPr lvl="1"/>
                <a:r>
                  <a:rPr lang="en-US" dirty="0" smtClean="0"/>
                  <a:t>Crucial: Use </a:t>
                </a:r>
                <a:r>
                  <a:rPr lang="en-US" dirty="0" smtClean="0"/>
                  <a:t>reasonable power </a:t>
                </a:r>
                <a:r>
                  <a:rPr lang="en-US" dirty="0" smtClean="0"/>
                  <a:t>consumption model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9264153" cy="5286412"/>
              </a:xfrm>
              <a:blipFill rotWithShape="1">
                <a:blip r:embed="rId2"/>
                <a:stretch>
                  <a:fillRect l="-1842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23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Model:</a:t>
            </a:r>
            <a:r>
              <a:rPr lang="en-US" sz="3800" b="1" dirty="0"/>
              <a:t/>
            </a:r>
            <a:br>
              <a:rPr lang="en-US" sz="3800" b="1" dirty="0"/>
            </a:br>
            <a:r>
              <a:rPr lang="en-US" sz="3600" b="1" dirty="0" smtClean="0"/>
              <a:t>Average </a:t>
            </a:r>
            <a:r>
              <a:rPr lang="en-US" sz="3600" b="1" dirty="0"/>
              <a:t>Sum </a:t>
            </a:r>
            <a:r>
              <a:rPr lang="en-US" sz="3600" b="1" dirty="0" smtClean="0"/>
              <a:t>Throughput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Time-Division Duplex (TDD)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Coherence Period: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2000" dirty="0" smtClean="0"/>
                  <a:t>[channel uses]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2013-11-07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Greentouch Open Forum, Designing Multi-User MIMO for Energy Efficiency, E. Björnson (Supélec &amp;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pic>
        <p:nvPicPr>
          <p:cNvPr id="4099" name="Picture 3" descr="C:\Users\emilbjo\Dropbox\Energy-efficiency\Greentouch Presentation\tdd_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6" y="1547589"/>
            <a:ext cx="6471831" cy="300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2120057" y="3241067"/>
            <a:ext cx="1065609" cy="5326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-505228" y="3635821"/>
            <a:ext cx="2970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000" dirty="0" smtClean="0">
                <a:latin typeface="+mn-lt"/>
              </a:rPr>
              <a:t>Assumption:</a:t>
            </a:r>
          </a:p>
          <a:p>
            <a:pPr lvl="1" algn="ctr"/>
            <a:r>
              <a:rPr lang="en-US" sz="2000" dirty="0" smtClean="0">
                <a:latin typeface="+mn-lt"/>
              </a:rPr>
              <a:t>Perfect estimation</a:t>
            </a:r>
          </a:p>
        </p:txBody>
      </p:sp>
    </p:spTree>
    <p:extLst>
      <p:ext uri="{BB962C8B-B14F-4D97-AF65-F5344CB8AC3E}">
        <p14:creationId xmlns:p14="http://schemas.microsoft.com/office/powerpoint/2010/main" val="175252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10090</TotalTime>
  <Words>2293</Words>
  <Application>Microsoft Office PowerPoint</Application>
  <PresentationFormat>Custom</PresentationFormat>
  <Paragraphs>408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Times</vt:lpstr>
      <vt:lpstr>Wingdings</vt:lpstr>
      <vt:lpstr>Cambria Math</vt:lpstr>
      <vt:lpstr>Verdana</vt:lpstr>
      <vt:lpstr>KTH Eng Logo</vt:lpstr>
      <vt:lpstr>KTH - without footer</vt:lpstr>
      <vt:lpstr>Designing Multi-User MIMO  for Energy Efficiency</vt:lpstr>
      <vt:lpstr>Outline</vt:lpstr>
      <vt:lpstr>PowerPoint Presentation</vt:lpstr>
      <vt:lpstr>What are the               Expectations?</vt:lpstr>
      <vt:lpstr>Multi-User MIMO System</vt:lpstr>
      <vt:lpstr>Multi-User MIMO System (2)</vt:lpstr>
      <vt:lpstr>How to Measure Energy Efficiency?</vt:lpstr>
      <vt:lpstr>PowerPoint Presentation</vt:lpstr>
      <vt:lpstr>Time-Division Duplex (TDD) Protocol</vt:lpstr>
      <vt:lpstr>Average Sum Throughput</vt:lpstr>
      <vt:lpstr>Impact of Precoding</vt:lpstr>
      <vt:lpstr>Uniform User Performance</vt:lpstr>
      <vt:lpstr>PowerPoint Presentation</vt:lpstr>
      <vt:lpstr>Reasonable Power Consumption Model</vt:lpstr>
      <vt:lpstr>Reasonable Power Consumption Model (2)</vt:lpstr>
      <vt:lpstr>Reasonable Power Consumption Model (3)</vt:lpstr>
      <vt:lpstr>PowerPoint Presentation</vt:lpstr>
      <vt:lpstr>Preliminaries</vt:lpstr>
      <vt:lpstr>Optimal Number of BS Antennas</vt:lpstr>
      <vt:lpstr>Optimal Transmit Power</vt:lpstr>
      <vt:lpstr>Optimal Number of Active UEs</vt:lpstr>
      <vt:lpstr>PowerPoint Presentation</vt:lpstr>
      <vt:lpstr>Simulation Scenario</vt:lpstr>
      <vt:lpstr>Optimal System Design: ZF Precoding</vt:lpstr>
      <vt:lpstr>Optimal System Design: MRT</vt:lpstr>
      <vt:lpstr>Why This Huge Difference?</vt:lpstr>
      <vt:lpstr>Energy Efficient to Use More Power?</vt:lpstr>
      <vt:lpstr>PowerPoint Presentation</vt:lpstr>
      <vt:lpstr>Conclusions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Multi-User MIMO for Energy Efficiency</dc:title>
  <dc:subject>Communications &amp; Information Theory</dc:subject>
  <dc:creator>Emil Björnson</dc:creator>
  <cp:lastModifiedBy>Emil Björnson</cp:lastModifiedBy>
  <cp:revision>582</cp:revision>
  <dcterms:created xsi:type="dcterms:W3CDTF">2010-09-11T19:44:27Z</dcterms:created>
  <dcterms:modified xsi:type="dcterms:W3CDTF">2013-11-07T12:16:01Z</dcterms:modified>
</cp:coreProperties>
</file>